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tags/tag9.xml" ContentType="application/vnd.openxmlformats-officedocument.presentationml.tags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1.xml" ContentType="application/vnd.openxmlformats-officedocument.theme+xml"/>
  <Override PartName="/ppt/tags/tag10.xml" ContentType="application/vnd.openxmlformats-officedocument.presentationml.tags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2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3.xml" ContentType="application/vnd.openxmlformats-officedocument.theme+xml"/>
  <Override PartName="/ppt/tags/tag13.xml" ContentType="application/vnd.openxmlformats-officedocument.presentationml.tags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75" r:id="rId6"/>
    <p:sldMasterId id="2147483688" r:id="rId7"/>
    <p:sldMasterId id="2147483702" r:id="rId8"/>
    <p:sldMasterId id="2147483715" r:id="rId9"/>
    <p:sldMasterId id="2147483726" r:id="rId10"/>
    <p:sldMasterId id="2147483729" r:id="rId11"/>
    <p:sldMasterId id="2147483740" r:id="rId12"/>
    <p:sldMasterId id="2147483752" r:id="rId13"/>
    <p:sldMasterId id="2147483765" r:id="rId14"/>
    <p:sldMasterId id="2147483778" r:id="rId15"/>
    <p:sldMasterId id="2147483793" r:id="rId16"/>
    <p:sldMasterId id="2147483805" r:id="rId17"/>
  </p:sldMasterIdLst>
  <p:notesMasterIdLst>
    <p:notesMasterId r:id="rId66"/>
  </p:notesMasterIdLst>
  <p:sldIdLst>
    <p:sldId id="7473" r:id="rId18"/>
    <p:sldId id="7545" r:id="rId19"/>
    <p:sldId id="7487" r:id="rId20"/>
    <p:sldId id="7559" r:id="rId21"/>
    <p:sldId id="7580" r:id="rId22"/>
    <p:sldId id="7581" r:id="rId23"/>
    <p:sldId id="7582" r:id="rId24"/>
    <p:sldId id="7607" r:id="rId25"/>
    <p:sldId id="7583" r:id="rId26"/>
    <p:sldId id="7584" r:id="rId27"/>
    <p:sldId id="7585" r:id="rId28"/>
    <p:sldId id="7586" r:id="rId29"/>
    <p:sldId id="7587" r:id="rId30"/>
    <p:sldId id="7589" r:id="rId31"/>
    <p:sldId id="7591" r:id="rId32"/>
    <p:sldId id="7593" r:id="rId33"/>
    <p:sldId id="7625" r:id="rId34"/>
    <p:sldId id="7594" r:id="rId35"/>
    <p:sldId id="7596" r:id="rId36"/>
    <p:sldId id="7597" r:id="rId37"/>
    <p:sldId id="7601" r:id="rId38"/>
    <p:sldId id="7661" r:id="rId39"/>
    <p:sldId id="7599" r:id="rId40"/>
    <p:sldId id="7638" r:id="rId41"/>
    <p:sldId id="7639" r:id="rId42"/>
    <p:sldId id="7640" r:id="rId43"/>
    <p:sldId id="7641" r:id="rId44"/>
    <p:sldId id="7642" r:id="rId45"/>
    <p:sldId id="7644" r:id="rId46"/>
    <p:sldId id="7655" r:id="rId47"/>
    <p:sldId id="7645" r:id="rId48"/>
    <p:sldId id="7652" r:id="rId49"/>
    <p:sldId id="7653" r:id="rId50"/>
    <p:sldId id="7654" r:id="rId51"/>
    <p:sldId id="7602" r:id="rId52"/>
    <p:sldId id="7604" r:id="rId53"/>
    <p:sldId id="7609" r:id="rId54"/>
    <p:sldId id="7611" r:id="rId55"/>
    <p:sldId id="7613" r:id="rId56"/>
    <p:sldId id="7614" r:id="rId57"/>
    <p:sldId id="7615" r:id="rId58"/>
    <p:sldId id="7616" r:id="rId59"/>
    <p:sldId id="7623" r:id="rId60"/>
    <p:sldId id="7618" r:id="rId61"/>
    <p:sldId id="7619" r:id="rId62"/>
    <p:sldId id="7660" r:id="rId63"/>
    <p:sldId id="7659" r:id="rId64"/>
    <p:sldId id="7622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519"/>
    <a:srgbClr val="008E40"/>
    <a:srgbClr val="C16D11"/>
    <a:srgbClr val="00B0F0"/>
    <a:srgbClr val="512373"/>
    <a:srgbClr val="660066"/>
    <a:srgbClr val="FF9B9B"/>
    <a:srgbClr val="BAF4D4"/>
    <a:srgbClr val="EBFFF4"/>
    <a:srgbClr val="FF8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9CEF92-22B6-4B51-995A-BECE23EE491A}" v="6" dt="2024-04-25T17:51:37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2" autoAdjust="0"/>
    <p:restoredTop sz="96240" autoAdjust="0"/>
  </p:normalViewPr>
  <p:slideViewPr>
    <p:cSldViewPr snapToGrid="0">
      <p:cViewPr varScale="1">
        <p:scale>
          <a:sx n="106" d="100"/>
          <a:sy n="106" d="100"/>
        </p:scale>
        <p:origin x="1086" y="10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8" d="100"/>
          <a:sy n="128" d="100"/>
        </p:scale>
        <p:origin x="132" y="147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presProps" Target="pres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edra Kirk" userId="07975e80-b1fd-4f63-9183-58b5daf347ac" providerId="ADAL" clId="{5F9CEF92-22B6-4B51-995A-BECE23EE491A}"/>
    <pc:docChg chg="custSel modSld">
      <pc:chgData name="Diedra Kirk" userId="07975e80-b1fd-4f63-9183-58b5daf347ac" providerId="ADAL" clId="{5F9CEF92-22B6-4B51-995A-BECE23EE491A}" dt="2024-04-25T19:13:18.115" v="140" actId="1036"/>
      <pc:docMkLst>
        <pc:docMk/>
      </pc:docMkLst>
      <pc:sldChg chg="modSp mod">
        <pc:chgData name="Diedra Kirk" userId="07975e80-b1fd-4f63-9183-58b5daf347ac" providerId="ADAL" clId="{5F9CEF92-22B6-4B51-995A-BECE23EE491A}" dt="2024-04-25T19:12:30.473" v="110" actId="313"/>
        <pc:sldMkLst>
          <pc:docMk/>
          <pc:sldMk cId="198108368" sldId="7580"/>
        </pc:sldMkLst>
        <pc:spChg chg="mod">
          <ac:chgData name="Diedra Kirk" userId="07975e80-b1fd-4f63-9183-58b5daf347ac" providerId="ADAL" clId="{5F9CEF92-22B6-4B51-995A-BECE23EE491A}" dt="2024-04-25T19:12:30.473" v="110" actId="313"/>
          <ac:spMkLst>
            <pc:docMk/>
            <pc:sldMk cId="198108368" sldId="7580"/>
            <ac:spMk id="38" creationId="{2B14197A-4944-BDE3-9B11-6055A8884384}"/>
          </ac:spMkLst>
        </pc:spChg>
      </pc:sldChg>
      <pc:sldChg chg="modSp mod">
        <pc:chgData name="Diedra Kirk" userId="07975e80-b1fd-4f63-9183-58b5daf347ac" providerId="ADAL" clId="{5F9CEF92-22B6-4B51-995A-BECE23EE491A}" dt="2024-04-25T17:39:33.739" v="12" actId="20577"/>
        <pc:sldMkLst>
          <pc:docMk/>
          <pc:sldMk cId="3159777856" sldId="7581"/>
        </pc:sldMkLst>
        <pc:spChg chg="mod">
          <ac:chgData name="Diedra Kirk" userId="07975e80-b1fd-4f63-9183-58b5daf347ac" providerId="ADAL" clId="{5F9CEF92-22B6-4B51-995A-BECE23EE491A}" dt="2024-04-25T17:39:33.739" v="12" actId="20577"/>
          <ac:spMkLst>
            <pc:docMk/>
            <pc:sldMk cId="3159777856" sldId="7581"/>
            <ac:spMk id="21" creationId="{12568920-61E1-0E98-82C4-10755CB891FE}"/>
          </ac:spMkLst>
        </pc:spChg>
        <pc:spChg chg="mod">
          <ac:chgData name="Diedra Kirk" userId="07975e80-b1fd-4f63-9183-58b5daf347ac" providerId="ADAL" clId="{5F9CEF92-22B6-4B51-995A-BECE23EE491A}" dt="2024-04-25T17:39:26.911" v="6" actId="404"/>
          <ac:spMkLst>
            <pc:docMk/>
            <pc:sldMk cId="3159777856" sldId="7581"/>
            <ac:spMk id="38" creationId="{2B14197A-4944-BDE3-9B11-6055A8884384}"/>
          </ac:spMkLst>
        </pc:spChg>
      </pc:sldChg>
      <pc:sldChg chg="modSp mod">
        <pc:chgData name="Diedra Kirk" userId="07975e80-b1fd-4f63-9183-58b5daf347ac" providerId="ADAL" clId="{5F9CEF92-22B6-4B51-995A-BECE23EE491A}" dt="2024-04-25T19:12:42.549" v="123" actId="404"/>
        <pc:sldMkLst>
          <pc:docMk/>
          <pc:sldMk cId="996865258" sldId="7582"/>
        </pc:sldMkLst>
        <pc:spChg chg="mod">
          <ac:chgData name="Diedra Kirk" userId="07975e80-b1fd-4f63-9183-58b5daf347ac" providerId="ADAL" clId="{5F9CEF92-22B6-4B51-995A-BECE23EE491A}" dt="2024-04-25T17:39:41.123" v="18" actId="20577"/>
          <ac:spMkLst>
            <pc:docMk/>
            <pc:sldMk cId="996865258" sldId="7582"/>
            <ac:spMk id="9" creationId="{862E4D5D-61CA-8FA5-54AE-F19C804A6024}"/>
          </ac:spMkLst>
        </pc:spChg>
        <pc:spChg chg="mod">
          <ac:chgData name="Diedra Kirk" userId="07975e80-b1fd-4f63-9183-58b5daf347ac" providerId="ADAL" clId="{5F9CEF92-22B6-4B51-995A-BECE23EE491A}" dt="2024-04-25T19:12:42.549" v="123" actId="404"/>
          <ac:spMkLst>
            <pc:docMk/>
            <pc:sldMk cId="996865258" sldId="7582"/>
            <ac:spMk id="38" creationId="{2B14197A-4944-BDE3-9B11-6055A8884384}"/>
          </ac:spMkLst>
        </pc:spChg>
      </pc:sldChg>
      <pc:sldChg chg="modSp mod">
        <pc:chgData name="Diedra Kirk" userId="07975e80-b1fd-4f63-9183-58b5daf347ac" providerId="ADAL" clId="{5F9CEF92-22B6-4B51-995A-BECE23EE491A}" dt="2024-04-25T17:39:50.146" v="25" actId="404"/>
        <pc:sldMkLst>
          <pc:docMk/>
          <pc:sldMk cId="3264145866" sldId="7583"/>
        </pc:sldMkLst>
        <pc:spChg chg="mod">
          <ac:chgData name="Diedra Kirk" userId="07975e80-b1fd-4f63-9183-58b5daf347ac" providerId="ADAL" clId="{5F9CEF92-22B6-4B51-995A-BECE23EE491A}" dt="2024-04-25T17:39:50.146" v="25" actId="404"/>
          <ac:spMkLst>
            <pc:docMk/>
            <pc:sldMk cId="3264145866" sldId="7583"/>
            <ac:spMk id="38" creationId="{2B14197A-4944-BDE3-9B11-6055A8884384}"/>
          </ac:spMkLst>
        </pc:spChg>
      </pc:sldChg>
      <pc:sldChg chg="modSp mod">
        <pc:chgData name="Diedra Kirk" userId="07975e80-b1fd-4f63-9183-58b5daf347ac" providerId="ADAL" clId="{5F9CEF92-22B6-4B51-995A-BECE23EE491A}" dt="2024-04-25T19:13:18.115" v="140" actId="1036"/>
        <pc:sldMkLst>
          <pc:docMk/>
          <pc:sldMk cId="2726314453" sldId="7584"/>
        </pc:sldMkLst>
        <pc:spChg chg="mod">
          <ac:chgData name="Diedra Kirk" userId="07975e80-b1fd-4f63-9183-58b5daf347ac" providerId="ADAL" clId="{5F9CEF92-22B6-4B51-995A-BECE23EE491A}" dt="2024-04-25T19:13:18.115" v="140" actId="1036"/>
          <ac:spMkLst>
            <pc:docMk/>
            <pc:sldMk cId="2726314453" sldId="7584"/>
            <ac:spMk id="38" creationId="{2B14197A-4944-BDE3-9B11-6055A8884384}"/>
          </ac:spMkLst>
        </pc:spChg>
      </pc:sldChg>
      <pc:sldChg chg="modSp mod">
        <pc:chgData name="Diedra Kirk" userId="07975e80-b1fd-4f63-9183-58b5daf347ac" providerId="ADAL" clId="{5F9CEF92-22B6-4B51-995A-BECE23EE491A}" dt="2024-04-25T17:40:07.399" v="26" actId="6549"/>
        <pc:sldMkLst>
          <pc:docMk/>
          <pc:sldMk cId="1118610554" sldId="7589"/>
        </pc:sldMkLst>
        <pc:spChg chg="mod">
          <ac:chgData name="Diedra Kirk" userId="07975e80-b1fd-4f63-9183-58b5daf347ac" providerId="ADAL" clId="{5F9CEF92-22B6-4B51-995A-BECE23EE491A}" dt="2024-04-25T17:40:07.399" v="26" actId="6549"/>
          <ac:spMkLst>
            <pc:docMk/>
            <pc:sldMk cId="1118610554" sldId="7589"/>
            <ac:spMk id="5" creationId="{8150B8E8-95D3-1B21-43AF-F8BADC718A73}"/>
          </ac:spMkLst>
        </pc:spChg>
      </pc:sldChg>
      <pc:sldChg chg="modSp mod">
        <pc:chgData name="Diedra Kirk" userId="07975e80-b1fd-4f63-9183-58b5daf347ac" providerId="ADAL" clId="{5F9CEF92-22B6-4B51-995A-BECE23EE491A}" dt="2024-04-25T17:52:55.111" v="87" actId="6549"/>
        <pc:sldMkLst>
          <pc:docMk/>
          <pc:sldMk cId="2636537426" sldId="7594"/>
        </pc:sldMkLst>
        <pc:spChg chg="mod">
          <ac:chgData name="Diedra Kirk" userId="07975e80-b1fd-4f63-9183-58b5daf347ac" providerId="ADAL" clId="{5F9CEF92-22B6-4B51-995A-BECE23EE491A}" dt="2024-04-25T17:52:55.111" v="87" actId="6549"/>
          <ac:spMkLst>
            <pc:docMk/>
            <pc:sldMk cId="2636537426" sldId="7594"/>
            <ac:spMk id="2" creationId="{F8C0FDB5-97E2-660A-62CF-E6CE6E74DA41}"/>
          </ac:spMkLst>
        </pc:spChg>
        <pc:spChg chg="mod">
          <ac:chgData name="Diedra Kirk" userId="07975e80-b1fd-4f63-9183-58b5daf347ac" providerId="ADAL" clId="{5F9CEF92-22B6-4B51-995A-BECE23EE491A}" dt="2024-04-25T17:52:41.888" v="85" actId="20577"/>
          <ac:spMkLst>
            <pc:docMk/>
            <pc:sldMk cId="2636537426" sldId="7594"/>
            <ac:spMk id="3" creationId="{84A63072-8B16-2F63-430A-593418A1E430}"/>
          </ac:spMkLst>
        </pc:spChg>
      </pc:sldChg>
      <pc:sldChg chg="modSp mod">
        <pc:chgData name="Diedra Kirk" userId="07975e80-b1fd-4f63-9183-58b5daf347ac" providerId="ADAL" clId="{5F9CEF92-22B6-4B51-995A-BECE23EE491A}" dt="2024-04-25T17:53:18.766" v="96" actId="404"/>
        <pc:sldMkLst>
          <pc:docMk/>
          <pc:sldMk cId="2132508151" sldId="7597"/>
        </pc:sldMkLst>
        <pc:spChg chg="mod">
          <ac:chgData name="Diedra Kirk" userId="07975e80-b1fd-4f63-9183-58b5daf347ac" providerId="ADAL" clId="{5F9CEF92-22B6-4B51-995A-BECE23EE491A}" dt="2024-04-25T17:53:00.137" v="89"/>
          <ac:spMkLst>
            <pc:docMk/>
            <pc:sldMk cId="2132508151" sldId="7597"/>
            <ac:spMk id="2" creationId="{CD758181-12AF-881B-47E6-0AE4AB09D847}"/>
          </ac:spMkLst>
        </pc:spChg>
        <pc:spChg chg="mod">
          <ac:chgData name="Diedra Kirk" userId="07975e80-b1fd-4f63-9183-58b5daf347ac" providerId="ADAL" clId="{5F9CEF92-22B6-4B51-995A-BECE23EE491A}" dt="2024-04-25T17:53:18.766" v="96" actId="404"/>
          <ac:spMkLst>
            <pc:docMk/>
            <pc:sldMk cId="2132508151" sldId="7597"/>
            <ac:spMk id="3" creationId="{021A473D-64D7-F8FE-532E-D16A0FFD46E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CC3E9-0958-4CDC-9B3C-913314EB2FBF}" type="datetimeFigureOut">
              <a:rPr lang="en-US" smtClean="0"/>
              <a:t>4/25/2024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14AD4-7F5E-4BED-9897-3C7117EE8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8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4175" y="695325"/>
            <a:ext cx="617855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37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Will review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294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628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to add?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10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2.5 cm overlap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Where to position Carestream logo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Can not show if you want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350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to add?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83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to add?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93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to add?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996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to add?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249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to add?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031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18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Considered a maintenance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Many numerous changes including many enhancement requests and resolutions form previous versions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Overview of key 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328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496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62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784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Still retain all the manual stitching options as before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974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to add?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2869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to add?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502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to add?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508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to add?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346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to add?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800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282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4175" y="695325"/>
            <a:ext cx="617855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Only CR Classic</a:t>
            </a:r>
          </a:p>
        </p:txBody>
      </p:sp>
    </p:spTree>
    <p:extLst>
      <p:ext uri="{BB962C8B-B14F-4D97-AF65-F5344CB8AC3E}">
        <p14:creationId xmlns:p14="http://schemas.microsoft.com/office/powerpoint/2010/main" val="413683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Changes for CR mammo is the big part of this release, and it closes the gap between previous IS and DirectView to address customer complaints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is a quick snapshot of what we will cover in the next few slides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022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Laid the slides out the same way – Green in new/MR10, blue is old, and Orange benefit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Same as direct 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Images Coming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7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Same as </a:t>
            </a:r>
            <a:r>
              <a:rPr lang="en-US" dirty="0" err="1"/>
              <a:t>directview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311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as </a:t>
            </a:r>
            <a:r>
              <a:rPr lang="en-US" dirty="0" err="1"/>
              <a:t>directview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61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Better than DirectView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246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14AD4-7F5E-4BED-9897-3C7117EE8E9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97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441347" name="Title Placeholder 1"/>
          <p:cNvSpPr>
            <a:spLocks noGrp="1"/>
          </p:cNvSpPr>
          <p:nvPr>
            <p:ph type="ctrTitle"/>
          </p:nvPr>
        </p:nvSpPr>
        <p:spPr>
          <a:xfrm>
            <a:off x="5994400" y="0"/>
            <a:ext cx="6197600" cy="6858000"/>
          </a:xfrm>
        </p:spPr>
        <p:txBody>
          <a:bodyPr/>
          <a:lstStyle>
            <a:lvl1pPr>
              <a:spcAft>
                <a:spcPct val="50000"/>
              </a:spcAft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41346" name="Text Placeholder 2"/>
          <p:cNvSpPr>
            <a:spLocks noGrp="1"/>
          </p:cNvSpPr>
          <p:nvPr>
            <p:ph type="subTitle" idx="1"/>
          </p:nvPr>
        </p:nvSpPr>
        <p:spPr>
          <a:xfrm>
            <a:off x="5994400" y="5867400"/>
            <a:ext cx="6197600" cy="533400"/>
          </a:xfr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0" y="6248400"/>
            <a:ext cx="3860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67">
                <a:solidFill>
                  <a:srgbClr val="4D4D4D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CE47E15A-B572-49DB-8BB2-0C7F9AB1C2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994400" y="-3"/>
            <a:ext cx="6197600" cy="6876288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11001904" y="6600371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  <p:pic>
        <p:nvPicPr>
          <p:cNvPr id="11" name="Picture 10" descr="Trademar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96400" y="2964060"/>
            <a:ext cx="3578801" cy="9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1453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gital_Sun_intro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 t="4068" r="55782" b="5424"/>
          <a:stretch>
            <a:fillRect/>
          </a:stretch>
        </p:blipFill>
        <p:spPr bwMode="auto">
          <a:xfrm>
            <a:off x="9245600" y="990600"/>
            <a:ext cx="2946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 anchor="t"/>
          <a:lstStyle>
            <a:lvl1pPr marL="0" indent="0">
              <a:defRPr sz="24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24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E7853D17-860E-42FE-9C94-F146EFC9E2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11001904" y="6629400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</p:spTree>
    <p:extLst>
      <p:ext uri="{BB962C8B-B14F-4D97-AF65-F5344CB8AC3E}">
        <p14:creationId xmlns:p14="http://schemas.microsoft.com/office/powerpoint/2010/main" val="2702463079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A55343CA-A731-4954-97D3-0F13E4CFA6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477206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839200" cy="5181599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 anchor="t"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F3872574-15F5-4907-A556-DD85A86297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405256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 anchor="t"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 marL="463539" indent="-311143"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C204394F-BEEF-475A-87A5-B507D40309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67699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8839200" cy="50292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 anchor="t"/>
          <a:lstStyle>
            <a:lvl1pPr marL="0" indent="0">
              <a:defRPr sz="24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24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BA85E9F4-0639-409F-B64F-3E6A882FDC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245600" y="996340"/>
            <a:ext cx="2946400" cy="5870448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1001904" y="6595872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</p:spTree>
    <p:extLst>
      <p:ext uri="{BB962C8B-B14F-4D97-AF65-F5344CB8AC3E}">
        <p14:creationId xmlns:p14="http://schemas.microsoft.com/office/powerpoint/2010/main" val="1958035632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gital_Sun_intro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 t="4068" r="55782" b="5424"/>
          <a:stretch>
            <a:fillRect/>
          </a:stretch>
        </p:blipFill>
        <p:spPr bwMode="auto">
          <a:xfrm>
            <a:off x="9245600" y="990600"/>
            <a:ext cx="2946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 anchor="t"/>
          <a:lstStyle>
            <a:lvl1pPr marL="0" indent="0">
              <a:defRPr sz="24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24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E7853D17-860E-42FE-9C94-F146EFC9E2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11001904" y="6629400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</p:spTree>
    <p:extLst>
      <p:ext uri="{BB962C8B-B14F-4D97-AF65-F5344CB8AC3E}">
        <p14:creationId xmlns:p14="http://schemas.microsoft.com/office/powerpoint/2010/main" val="1681134733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072178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6400" dirty="0"/>
          </a:p>
        </p:txBody>
      </p:sp>
      <p:sp>
        <p:nvSpPr>
          <p:cNvPr id="441347" name="Title Placeholder 1"/>
          <p:cNvSpPr>
            <a:spLocks noGrp="1"/>
          </p:cNvSpPr>
          <p:nvPr>
            <p:ph type="ctrTitle"/>
          </p:nvPr>
        </p:nvSpPr>
        <p:spPr>
          <a:xfrm>
            <a:off x="5994400" y="0"/>
            <a:ext cx="6197600" cy="6858000"/>
          </a:xfrm>
        </p:spPr>
        <p:txBody>
          <a:bodyPr/>
          <a:lstStyle>
            <a:lvl1pPr>
              <a:spcAft>
                <a:spcPct val="50000"/>
              </a:spcAft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41346" name="Text Placeholder 2"/>
          <p:cNvSpPr>
            <a:spLocks noGrp="1"/>
          </p:cNvSpPr>
          <p:nvPr>
            <p:ph type="subTitle" idx="1"/>
          </p:nvPr>
        </p:nvSpPr>
        <p:spPr>
          <a:xfrm>
            <a:off x="5994400" y="5867400"/>
            <a:ext cx="6197600" cy="533400"/>
          </a:xfr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0" y="6248400"/>
            <a:ext cx="3860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67">
                <a:solidFill>
                  <a:srgbClr val="4D4D4D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CE47E15A-B572-49DB-8BB2-0C7F9AB1C2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994400" y="-3"/>
            <a:ext cx="6197600" cy="6876288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11001904" y="6600371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  <p:pic>
        <p:nvPicPr>
          <p:cNvPr id="11" name="Picture 10" descr="Trademar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07802" y="934152"/>
            <a:ext cx="3578801" cy="9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82843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2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buFont typeface="Arial" pitchFamily="34" charset="0"/>
              <a:buNone/>
              <a:tabLst>
                <a:tab pos="10366915" algn="l"/>
              </a:tabLst>
              <a:defRPr sz="2133" u="sng" cap="all" baseline="0">
                <a:uFill>
                  <a:solidFill>
                    <a:schemeClr val="bg1"/>
                  </a:solidFill>
                </a:uFill>
              </a:defRPr>
            </a:lvl1pPr>
          </a:lstStyle>
          <a:p>
            <a:pPr lvl="0"/>
            <a:r>
              <a:rPr lang="en-GB" noProof="0"/>
              <a:t>Object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548575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2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50318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2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61976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43CFDB36-CFF5-4084-906D-A4042FD550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48394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64888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00149"/>
            <a:ext cx="5691717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81200"/>
            <a:ext cx="5691717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00149"/>
            <a:ext cx="5693833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981200"/>
            <a:ext cx="5693833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2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657A94B4-18B2-431A-B896-B421A3B496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464387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2"/>
            <a:ext cx="11582400" cy="6223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A55343CA-A731-4954-97D3-0F13E4CFA6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30667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2"/>
            <a:ext cx="11582400" cy="6223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839200" cy="5181599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 anchor="t"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F3872574-15F5-4907-A556-DD85A86297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09400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 anchor="t"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 marL="463527" indent="-311135"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C204394F-BEEF-475A-87A5-B507D40309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52639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2"/>
            <a:ext cx="8839200" cy="50292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 anchor="t"/>
          <a:lstStyle>
            <a:lvl1pPr marL="0" indent="0">
              <a:defRPr sz="24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24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BA85E9F4-0639-409F-B64F-3E6A882FDC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245600" y="996340"/>
            <a:ext cx="2946400" cy="5870448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1001904" y="6595872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</p:spTree>
    <p:extLst>
      <p:ext uri="{BB962C8B-B14F-4D97-AF65-F5344CB8AC3E}">
        <p14:creationId xmlns:p14="http://schemas.microsoft.com/office/powerpoint/2010/main" val="16972196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gital_Sun_intro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 t="4068" r="55782" b="5424"/>
          <a:stretch>
            <a:fillRect/>
          </a:stretch>
        </p:blipFill>
        <p:spPr bwMode="auto">
          <a:xfrm>
            <a:off x="9245600" y="990600"/>
            <a:ext cx="2946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 anchor="t"/>
          <a:lstStyle>
            <a:lvl1pPr marL="0" indent="0">
              <a:defRPr sz="24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24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E7853D17-860E-42FE-9C94-F146EFC9E2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11001904" y="6629400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</p:spTree>
    <p:extLst>
      <p:ext uri="{BB962C8B-B14F-4D97-AF65-F5344CB8AC3E}">
        <p14:creationId xmlns:p14="http://schemas.microsoft.com/office/powerpoint/2010/main" val="611299946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27712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OTLSHAPE_TB_00000000000000000000000000000000_ScaleContainer">
            <a:extLst>
              <a:ext uri="{FF2B5EF4-FFF2-40B4-BE49-F238E27FC236}">
                <a16:creationId xmlns:a16="http://schemas.microsoft.com/office/drawing/2014/main" id="{96CA4ED8-3FC8-4D3B-A353-666BCF7C84A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012203" y="1061011"/>
            <a:ext cx="11051079" cy="304800"/>
          </a:xfrm>
          <a:prstGeom prst="round2DiagRect">
            <a:avLst>
              <a:gd name="adj1" fmla="val 100000"/>
              <a:gd name="adj2" fmla="val 0"/>
            </a:avLst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9430B24-B966-4032-9B32-1321E358F3F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85423882"/>
              </p:ext>
            </p:extLst>
          </p:nvPr>
        </p:nvGraphicFramePr>
        <p:xfrm>
          <a:off x="128742" y="1045012"/>
          <a:ext cx="11934538" cy="5616000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881267">
                  <a:extLst>
                    <a:ext uri="{9D8B030D-6E8A-4147-A177-3AD203B41FA5}">
                      <a16:colId xmlns:a16="http://schemas.microsoft.com/office/drawing/2014/main" val="969719944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3627874836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2420820628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874871670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2140646807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1852451579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4229434892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3275678404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758029628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295652177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1714653438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2802196894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1494916945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1492934704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407289916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1080485819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3495421329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1914958480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961192123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3845698458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527930848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2085562025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2971131645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933897970"/>
                    </a:ext>
                  </a:extLst>
                </a:gridCol>
                <a:gridCol w="412575">
                  <a:extLst>
                    <a:ext uri="{9D8B030D-6E8A-4147-A177-3AD203B41FA5}">
                      <a16:colId xmlns:a16="http://schemas.microsoft.com/office/drawing/2014/main" val="3916265070"/>
                    </a:ext>
                  </a:extLst>
                </a:gridCol>
                <a:gridCol w="383824">
                  <a:extLst>
                    <a:ext uri="{9D8B030D-6E8A-4147-A177-3AD203B41FA5}">
                      <a16:colId xmlns:a16="http://schemas.microsoft.com/office/drawing/2014/main" val="3549810263"/>
                    </a:ext>
                  </a:extLst>
                </a:gridCol>
                <a:gridCol w="383823">
                  <a:extLst>
                    <a:ext uri="{9D8B030D-6E8A-4147-A177-3AD203B41FA5}">
                      <a16:colId xmlns:a16="http://schemas.microsoft.com/office/drawing/2014/main" val="2036497212"/>
                    </a:ext>
                  </a:extLst>
                </a:gridCol>
                <a:gridCol w="383824">
                  <a:extLst>
                    <a:ext uri="{9D8B030D-6E8A-4147-A177-3AD203B41FA5}">
                      <a16:colId xmlns:a16="http://schemas.microsoft.com/office/drawing/2014/main" val="4248845127"/>
                    </a:ext>
                  </a:extLst>
                </a:gridCol>
              </a:tblGrid>
              <a:tr h="384000"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Q4, 2020</a:t>
                      </a:r>
                      <a:endParaRPr lang="zh-CN" altLang="en-US" sz="1100" dirty="0"/>
                    </a:p>
                  </a:txBody>
                  <a:tcPr marL="121920" marR="121920" marT="60960" marB="60960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Q1,</a:t>
                      </a:r>
                      <a:r>
                        <a:rPr lang="zh-CN" altLang="en-US" sz="1100" dirty="0"/>
                        <a:t> </a:t>
                      </a:r>
                      <a:r>
                        <a:rPr lang="en-US" altLang="zh-CN" sz="1100" dirty="0"/>
                        <a:t>2021</a:t>
                      </a:r>
                      <a:endParaRPr lang="zh-CN" altLang="en-US" sz="1100" dirty="0"/>
                    </a:p>
                  </a:txBody>
                  <a:tcPr marL="121920" marR="121920" marT="60960" marB="6096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Q2, 2021</a:t>
                      </a:r>
                      <a:endParaRPr lang="zh-CN" altLang="en-US" sz="1100" dirty="0"/>
                    </a:p>
                  </a:txBody>
                  <a:tcPr marL="121920" marR="121920" marT="60960" marB="6096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Q3, 2021</a:t>
                      </a:r>
                      <a:endParaRPr lang="zh-CN" altLang="en-US" sz="1100" dirty="0"/>
                    </a:p>
                  </a:txBody>
                  <a:tcPr marL="121920" marR="121920" marT="60960" marB="6096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Q4, 2021</a:t>
                      </a:r>
                      <a:endParaRPr lang="zh-CN" altLang="en-US" sz="1100" dirty="0"/>
                    </a:p>
                  </a:txBody>
                  <a:tcPr marL="121920" marR="121920" marT="60960" marB="6096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Q1, 2022</a:t>
                      </a:r>
                      <a:endParaRPr lang="zh-CN" altLang="en-US" sz="1100" dirty="0"/>
                    </a:p>
                  </a:txBody>
                  <a:tcPr marL="121920" marR="121920" marT="60960" marB="6096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Q2, 2022</a:t>
                      </a:r>
                      <a:endParaRPr lang="zh-CN" altLang="en-US" sz="1100" dirty="0"/>
                    </a:p>
                  </a:txBody>
                  <a:tcPr marL="121920" marR="121920" marT="60960" marB="6096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Q3, 2022</a:t>
                      </a:r>
                      <a:endParaRPr lang="zh-CN" altLang="en-US" sz="1100" dirty="0"/>
                    </a:p>
                  </a:txBody>
                  <a:tcPr marL="121920" marR="121920" marT="60960" marB="6096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Q4, 2022</a:t>
                      </a:r>
                      <a:endParaRPr lang="zh-CN" altLang="en-US" sz="1100" dirty="0"/>
                    </a:p>
                  </a:txBody>
                  <a:tcPr marL="121920" marR="121920" marT="60960" marB="6096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717380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>
                          <a:solidFill>
                            <a:schemeClr val="tx1"/>
                          </a:solidFill>
                        </a:rPr>
                        <a:t>Milestones</a:t>
                      </a:r>
                      <a:endParaRPr lang="zh-CN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176505"/>
                  </a:ext>
                </a:extLst>
              </a:tr>
              <a:tr h="2376000">
                <a:tc>
                  <a:txBody>
                    <a:bodyPr/>
                    <a:lstStyle/>
                    <a:p>
                      <a:pPr algn="ctr"/>
                      <a:endParaRPr lang="zh-CN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245056"/>
                  </a:ext>
                </a:extLst>
              </a:tr>
              <a:tr h="2376000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560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5551904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441347" name="Title Placeholder 1"/>
          <p:cNvSpPr>
            <a:spLocks noGrp="1"/>
          </p:cNvSpPr>
          <p:nvPr>
            <p:ph type="ctrTitle"/>
          </p:nvPr>
        </p:nvSpPr>
        <p:spPr>
          <a:xfrm>
            <a:off x="5994400" y="0"/>
            <a:ext cx="6197600" cy="6858000"/>
          </a:xfrm>
        </p:spPr>
        <p:txBody>
          <a:bodyPr/>
          <a:lstStyle>
            <a:lvl1pPr>
              <a:spcAft>
                <a:spcPct val="50000"/>
              </a:spcAft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41346" name="Text Placeholder 2"/>
          <p:cNvSpPr>
            <a:spLocks noGrp="1"/>
          </p:cNvSpPr>
          <p:nvPr>
            <p:ph type="subTitle" idx="1"/>
          </p:nvPr>
        </p:nvSpPr>
        <p:spPr>
          <a:xfrm>
            <a:off x="5994400" y="5867400"/>
            <a:ext cx="6197600" cy="533400"/>
          </a:xfr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0" y="6248400"/>
            <a:ext cx="3860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67">
                <a:solidFill>
                  <a:srgbClr val="4D4D4D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CE47E15A-B572-49DB-8BB2-0C7F9AB1C2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994400" y="-3"/>
            <a:ext cx="6197600" cy="6876288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11001904" y="6600371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  <p:pic>
        <p:nvPicPr>
          <p:cNvPr id="11" name="Picture 10" descr="Trademar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96400" y="2964060"/>
            <a:ext cx="3578801" cy="9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84800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buFont typeface="Arial" pitchFamily="34" charset="0"/>
              <a:buNone/>
              <a:tabLst>
                <a:tab pos="10367174" algn="l"/>
              </a:tabLst>
              <a:defRPr sz="2133" u="sng" cap="all" baseline="0">
                <a:uFill>
                  <a:solidFill>
                    <a:schemeClr val="bg1"/>
                  </a:solidFill>
                </a:uFill>
              </a:defRPr>
            </a:lvl1pPr>
          </a:lstStyle>
          <a:p>
            <a:pPr lvl="0"/>
            <a:r>
              <a:rPr lang="en-GB" noProof="0"/>
              <a:t>Object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5990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6528072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84438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61976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43CFDB36-CFF5-4084-906D-A4042FD550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7091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00149"/>
            <a:ext cx="5691717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81200"/>
            <a:ext cx="5691717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00149"/>
            <a:ext cx="5693833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981200"/>
            <a:ext cx="5693833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657A94B4-18B2-431A-B896-B421A3B496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127140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A55343CA-A731-4954-97D3-0F13E4CFA6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392017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839200" cy="5181599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 anchor="t"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F3872574-15F5-4907-A556-DD85A86297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243208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 anchor="t"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 marL="463539" indent="-311143"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C204394F-BEEF-475A-87A5-B507D40309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92429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8839200" cy="50292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 anchor="t"/>
          <a:lstStyle>
            <a:lvl1pPr marL="0" indent="0">
              <a:defRPr sz="24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24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BA85E9F4-0639-409F-B64F-3E6A882FDC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245600" y="996340"/>
            <a:ext cx="2946400" cy="5870448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1001904" y="6595872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</p:spTree>
    <p:extLst>
      <p:ext uri="{BB962C8B-B14F-4D97-AF65-F5344CB8AC3E}">
        <p14:creationId xmlns:p14="http://schemas.microsoft.com/office/powerpoint/2010/main" val="1606705255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gital_Sun_intro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 t="4068" r="55782" b="5424"/>
          <a:stretch>
            <a:fillRect/>
          </a:stretch>
        </p:blipFill>
        <p:spPr bwMode="auto">
          <a:xfrm>
            <a:off x="9245600" y="990600"/>
            <a:ext cx="2946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 anchor="t"/>
          <a:lstStyle>
            <a:lvl1pPr marL="0" indent="0">
              <a:defRPr sz="24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24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E7853D17-860E-42FE-9C94-F146EFC9E2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11001904" y="6629400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</p:spTree>
    <p:extLst>
      <p:ext uri="{BB962C8B-B14F-4D97-AF65-F5344CB8AC3E}">
        <p14:creationId xmlns:p14="http://schemas.microsoft.com/office/powerpoint/2010/main" val="2907594048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400151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82621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575353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4652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6" name="Picture 7" descr="carestream_logo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20574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1347" name="Title Placeholder 1"/>
          <p:cNvSpPr>
            <a:spLocks noGrp="1"/>
          </p:cNvSpPr>
          <p:nvPr>
            <p:ph type="ctrTitle"/>
          </p:nvPr>
        </p:nvSpPr>
        <p:spPr>
          <a:xfrm>
            <a:off x="5994400" y="0"/>
            <a:ext cx="6197600" cy="6858000"/>
          </a:xfrm>
        </p:spPr>
        <p:txBody>
          <a:bodyPr/>
          <a:lstStyle>
            <a:lvl1pPr>
              <a:spcAft>
                <a:spcPct val="500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41346" name="Text Placeholder 2"/>
          <p:cNvSpPr>
            <a:spLocks noGrp="1"/>
          </p:cNvSpPr>
          <p:nvPr>
            <p:ph type="subTitle" idx="1"/>
          </p:nvPr>
        </p:nvSpPr>
        <p:spPr>
          <a:xfrm>
            <a:off x="5994400" y="5867400"/>
            <a:ext cx="6197600" cy="533400"/>
          </a:xfr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0" y="6248400"/>
            <a:ext cx="3860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4D4D4D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CE47E15A-B572-49DB-8BB2-0C7F9AB1C2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94400" y="-3"/>
            <a:ext cx="6197600" cy="6876288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918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buFont typeface="Arial" pitchFamily="34" charset="0"/>
              <a:buNone/>
              <a:tabLst>
                <a:tab pos="7775575" algn="l"/>
              </a:tabLst>
              <a:defRPr sz="1600" u="sng" cap="all" baseline="0">
                <a:uFill>
                  <a:solidFill>
                    <a:schemeClr val="bg1"/>
                  </a:solidFill>
                </a:uFill>
              </a:defRPr>
            </a:lvl1pPr>
          </a:lstStyle>
          <a:p>
            <a:pPr lvl="0"/>
            <a:r>
              <a:rPr lang="en-GB" noProof="0"/>
              <a:t>Object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©2018 Carestream Health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4296520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©2018 Carestream Health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2132798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5689600" cy="5181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6197600" y="1143000"/>
            <a:ext cx="5689600" cy="5181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43CFDB36-CFF5-4084-906D-A4042FD550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0" y="6629400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©2018 Carestream Health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5873678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00150"/>
            <a:ext cx="56917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81200"/>
            <a:ext cx="5691717" cy="434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00150"/>
            <a:ext cx="56938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81200"/>
            <a:ext cx="5693833" cy="434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657A94B4-18B2-431A-B896-B421A3B496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©2018 Carestream Health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0763659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22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A55343CA-A731-4954-97D3-0F13E4CFA6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©2018 Carestream Health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95676414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buFont typeface="Arial" pitchFamily="34" charset="0"/>
              <a:buNone/>
              <a:tabLst>
                <a:tab pos="10367174" algn="l"/>
              </a:tabLst>
              <a:defRPr sz="2133" u="sng" cap="all" baseline="0">
                <a:uFill>
                  <a:solidFill>
                    <a:schemeClr val="bg1"/>
                  </a:solidFill>
                </a:uFill>
              </a:defRPr>
            </a:lvl1pPr>
          </a:lstStyle>
          <a:p>
            <a:pPr lvl="0"/>
            <a:r>
              <a:rPr lang="en-GB" noProof="0"/>
              <a:t>Object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78055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22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839200" cy="5181599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 anchor="t"/>
          <a:lstStyle>
            <a:lvl1pPr marL="0" indent="0">
              <a:defRPr sz="1800">
                <a:solidFill>
                  <a:srgbClr val="5F5F5F"/>
                </a:solidFill>
              </a:defRPr>
            </a:lvl1pPr>
            <a:lvl2pPr>
              <a:defRPr sz="18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F3872574-15F5-4907-A556-DD85A86297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0" y="6629400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©2018 Carestream Health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0277209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 anchor="t"/>
          <a:lstStyle>
            <a:lvl1pPr marL="0" indent="0">
              <a:defRPr sz="1800">
                <a:solidFill>
                  <a:srgbClr val="5F5F5F"/>
                </a:solidFill>
              </a:defRPr>
            </a:lvl1pPr>
            <a:lvl2pPr marL="347663" indent="-233363">
              <a:defRPr sz="18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C204394F-BEEF-475A-87A5-B507D40309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0" y="6629400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©2018 Carestream Health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89511228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839200" cy="50292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 anchor="t"/>
          <a:lstStyle>
            <a:lvl1pPr marL="0" indent="0">
              <a:defRPr sz="18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18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BA85E9F4-0639-409F-B64F-3E6A882FDC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0" y="6629400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©2018 Carestream Health - Confidential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45600" y="996340"/>
            <a:ext cx="2946400" cy="5870448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4092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gital_Sun_intro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 t="4068" r="55782" b="5424"/>
          <a:stretch>
            <a:fillRect/>
          </a:stretch>
        </p:blipFill>
        <p:spPr bwMode="auto">
          <a:xfrm>
            <a:off x="9245600" y="990600"/>
            <a:ext cx="2946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 anchor="t"/>
          <a:lstStyle>
            <a:lvl1pPr marL="0" indent="0">
              <a:defRPr sz="18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18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E7853D17-860E-42FE-9C94-F146EFC9E2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0" y="6629400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©2018 Carestream Health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5622298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38608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©2018 Carestream Health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8101407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3362C7-D4D9-4EEF-9613-78798AF74936}"/>
              </a:ext>
            </a:extLst>
          </p:cNvPr>
          <p:cNvSpPr/>
          <p:nvPr userDrawn="1"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CN" sz="4800" dirty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C2FE96-0739-4320-AA6C-D20DB598BEDA}"/>
              </a:ext>
            </a:extLst>
          </p:cNvPr>
          <p:cNvSpPr/>
          <p:nvPr userDrawn="1"/>
        </p:nvSpPr>
        <p:spPr>
          <a:xfrm>
            <a:off x="5994400" y="0"/>
            <a:ext cx="6197600" cy="6877051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CN" sz="2400" dirty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5F5438-D8A3-4ED5-86C1-4992EAC2C6B2}"/>
              </a:ext>
            </a:extLst>
          </p:cNvPr>
          <p:cNvSpPr txBox="1">
            <a:spLocks/>
          </p:cNvSpPr>
          <p:nvPr userDrawn="1"/>
        </p:nvSpPr>
        <p:spPr>
          <a:xfrm>
            <a:off x="11002434" y="6599767"/>
            <a:ext cx="1159933" cy="228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zh-CN" sz="1067" dirty="0">
                <a:ea typeface="SimSun" panose="02010600030101010101" pitchFamily="2" charset="-122"/>
              </a:rPr>
              <a:t>“Rx only”</a:t>
            </a:r>
          </a:p>
        </p:txBody>
      </p:sp>
      <p:pic>
        <p:nvPicPr>
          <p:cNvPr id="7" name="Picture 13" descr="Trademark.png">
            <a:extLst>
              <a:ext uri="{FF2B5EF4-FFF2-40B4-BE49-F238E27FC236}">
                <a16:creationId xmlns:a16="http://schemas.microsoft.com/office/drawing/2014/main" id="{77AE5E05-7D4D-400F-AEC5-9699DAE1EF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17" y="2963333"/>
            <a:ext cx="3579283" cy="92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47" name="Title Placeholder 1"/>
          <p:cNvSpPr>
            <a:spLocks noGrp="1"/>
          </p:cNvSpPr>
          <p:nvPr>
            <p:ph type="ctrTitle"/>
          </p:nvPr>
        </p:nvSpPr>
        <p:spPr>
          <a:xfrm>
            <a:off x="5994400" y="0"/>
            <a:ext cx="6197600" cy="6858000"/>
          </a:xfrm>
        </p:spPr>
        <p:txBody>
          <a:bodyPr/>
          <a:lstStyle>
            <a:lvl1pPr>
              <a:spcAft>
                <a:spcPct val="50000"/>
              </a:spcAft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41346" name="Text Placeholder 2"/>
          <p:cNvSpPr>
            <a:spLocks noGrp="1"/>
          </p:cNvSpPr>
          <p:nvPr>
            <p:ph type="subTitle" idx="1"/>
          </p:nvPr>
        </p:nvSpPr>
        <p:spPr>
          <a:xfrm>
            <a:off x="5994400" y="5867400"/>
            <a:ext cx="6197600" cy="533400"/>
          </a:xfr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8" name="Date Placeholder 14">
            <a:extLst>
              <a:ext uri="{FF2B5EF4-FFF2-40B4-BE49-F238E27FC236}">
                <a16:creationId xmlns:a16="http://schemas.microsoft.com/office/drawing/2014/main" id="{61E5F234-E38F-442F-BCB5-2D806C47C49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0" y="6248400"/>
            <a:ext cx="3860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67">
                <a:solidFill>
                  <a:srgbClr val="4D4D4D"/>
                </a:solidFill>
                <a:ea typeface="SimSun" panose="02010600030101010101" pitchFamily="2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904705-7C0A-4651-B779-012E5E1D9F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51EF5E56-4AFA-4A37-9F79-D0FCE4544851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3391808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E6904977-2DF6-4968-A80B-F6701D8DF37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7D20C066-B951-4449-AD60-CC45DE2394BF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3758626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altLang="zh-CN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buFont typeface="Arial" pitchFamily="34" charset="0"/>
              <a:buNone/>
              <a:tabLst>
                <a:tab pos="10367174" algn="l"/>
              </a:tabLst>
              <a:defRPr sz="2133" u="sng" cap="all" baseline="0">
                <a:uFill>
                  <a:solidFill>
                    <a:schemeClr val="bg1"/>
                  </a:solidFill>
                </a:uFill>
              </a:defRPr>
            </a:lvl1pPr>
          </a:lstStyle>
          <a:p>
            <a:pPr lvl="0"/>
            <a:r>
              <a:rPr lang="en-US" altLang="zh-CN" noProof="0"/>
              <a:t>Click to edit Master text styles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FF3B6F22-C571-4440-ABB0-26D4BDA82B0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2201A5CA-B328-4BD1-8EEC-057C1FE83527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9263878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altLang="zh-CN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446882C8-1895-46DF-94C1-F8CE743B91A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F486753A-4C5B-4331-8B43-22A2C658B838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7098949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altLang="zh-CN" noProof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61976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53672050-148F-4758-A221-16EE521FE3E0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1372B4EF-9230-42A4-89EE-8697331104DF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8475236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57625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00149"/>
            <a:ext cx="5691717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81200"/>
            <a:ext cx="5691717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00149"/>
            <a:ext cx="5693833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981200"/>
            <a:ext cx="5693833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altLang="zh-CN" noProof="0"/>
              <a:t>Click to edit Master title style</a:t>
            </a:r>
            <a:endParaRPr lang="en-US" dirty="0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5A1B5260-6661-48F7-A183-013A8AFE515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B162199A-1D7C-45D4-8E54-D80B0D9952CE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5703319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622300"/>
          </a:xfrm>
        </p:spPr>
        <p:txBody>
          <a:bodyPr/>
          <a:lstStyle/>
          <a:p>
            <a:r>
              <a:rPr lang="en-US" altLang="zh-CN" noProof="0"/>
              <a:t>Click to edit Master title style</a:t>
            </a:r>
            <a:endParaRPr lang="en-US" dirty="0"/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B6667F4C-9719-4F28-AF76-8D60FFFB03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24DC718A-2F65-41D8-B9F7-DAAED8C51340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7425133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C15A13-DA98-4002-8148-5BA3F69AD48A}"/>
              </a:ext>
            </a:extLst>
          </p:cNvPr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622300"/>
          </a:xfrm>
        </p:spPr>
        <p:txBody>
          <a:bodyPr/>
          <a:lstStyle/>
          <a:p>
            <a:r>
              <a:rPr lang="en-US" altLang="zh-CN" noProof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839200" cy="5181599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CBF2EC03-32D5-462F-B427-E6C2B5267999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194B9F2F-2F3D-4BEA-8986-E605208722AA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7638858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79FF2C-2E2E-4B7D-A86D-6851393CC5D8}"/>
              </a:ext>
            </a:extLst>
          </p:cNvPr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noProof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 marL="463539" indent="-311143"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5E3712D0-630D-4515-9899-598AA6C8ABFF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A31B87DB-7032-43B5-8061-FEDD6107F930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8857797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034AAD-EFB3-45D7-9735-B9641AA2C5EF}"/>
              </a:ext>
            </a:extLst>
          </p:cNvPr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6CD6E9C-39B9-49DA-BEA9-4258C2E48A00}"/>
              </a:ext>
            </a:extLst>
          </p:cNvPr>
          <p:cNvSpPr/>
          <p:nvPr userDrawn="1"/>
        </p:nvSpPr>
        <p:spPr>
          <a:xfrm>
            <a:off x="9245600" y="996951"/>
            <a:ext cx="2946400" cy="5869516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CN" sz="2400" dirty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33C58CB-5CF5-4639-816F-2B0C6C00600D}"/>
              </a:ext>
            </a:extLst>
          </p:cNvPr>
          <p:cNvSpPr txBox="1">
            <a:spLocks/>
          </p:cNvSpPr>
          <p:nvPr userDrawn="1"/>
        </p:nvSpPr>
        <p:spPr>
          <a:xfrm>
            <a:off x="11002434" y="6595533"/>
            <a:ext cx="1159933" cy="228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zh-CN" sz="1067" dirty="0">
                <a:ea typeface="SimSun" panose="02010600030101010101" pitchFamily="2" charset="-122"/>
              </a:rPr>
              <a:t>“Rx only”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noProof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8839200" cy="50292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/>
          <a:lstStyle>
            <a:lvl1pPr marL="0" indent="0">
              <a:defRPr sz="24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24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FB01014E-E0E4-4701-B0A2-C0A0D8CBEBAF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51E1FE5A-2FA9-423F-8B5A-F884F1777323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1974378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gital_Sun_intro.jpg">
            <a:extLst>
              <a:ext uri="{FF2B5EF4-FFF2-40B4-BE49-F238E27FC236}">
                <a16:creationId xmlns:a16="http://schemas.microsoft.com/office/drawing/2014/main" id="{57EE8EA6-77D1-436A-ADA1-0B4A994F761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 r="55782" b="5424"/>
          <a:stretch>
            <a:fillRect/>
          </a:stretch>
        </p:blipFill>
        <p:spPr bwMode="auto">
          <a:xfrm>
            <a:off x="9245600" y="990600"/>
            <a:ext cx="2946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D738A9-4D08-4BCC-A946-C934C8B2A0CF}"/>
              </a:ext>
            </a:extLst>
          </p:cNvPr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FE3E758-471A-4332-96EB-BEDAAD7A5098}"/>
              </a:ext>
            </a:extLst>
          </p:cNvPr>
          <p:cNvSpPr txBox="1">
            <a:spLocks/>
          </p:cNvSpPr>
          <p:nvPr userDrawn="1"/>
        </p:nvSpPr>
        <p:spPr>
          <a:xfrm>
            <a:off x="11002434" y="6629400"/>
            <a:ext cx="1159933" cy="228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zh-CN" sz="1067" dirty="0">
                <a:ea typeface="SimSun" panose="02010600030101010101" pitchFamily="2" charset="-122"/>
              </a:rPr>
              <a:t>“Rx only”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noProof="0"/>
              <a:t>Click to edit Master title style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/>
          <a:lstStyle>
            <a:lvl1pPr marL="0" indent="0">
              <a:defRPr sz="24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24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C1EE84CB-7E7D-415C-93B5-8197F0CAECC2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5760A6C3-7CEC-413E-9E3F-D672268D6C83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2257837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noProof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B02B4910-A367-44A8-B265-7D6116BED0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DF64D306-4B2C-4ABE-923C-9C4E87D921E0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6198261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D8633B-4460-4E5D-B03E-7BF5D4B964DA}"/>
              </a:ext>
            </a:extLst>
          </p:cNvPr>
          <p:cNvSpPr/>
          <p:nvPr userDrawn="1"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CN" sz="4800" dirty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CA2E82-483E-4B4C-B0A5-DC46784927A5}"/>
              </a:ext>
            </a:extLst>
          </p:cNvPr>
          <p:cNvSpPr/>
          <p:nvPr userDrawn="1"/>
        </p:nvSpPr>
        <p:spPr>
          <a:xfrm>
            <a:off x="5994400" y="0"/>
            <a:ext cx="6197600" cy="6877051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CN" sz="2400" dirty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EEAD4D-6493-4B1F-9D9E-A813D433B89E}"/>
              </a:ext>
            </a:extLst>
          </p:cNvPr>
          <p:cNvSpPr txBox="1">
            <a:spLocks/>
          </p:cNvSpPr>
          <p:nvPr userDrawn="1"/>
        </p:nvSpPr>
        <p:spPr>
          <a:xfrm>
            <a:off x="11002434" y="6599767"/>
            <a:ext cx="1159933" cy="228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zh-CN" sz="1067" dirty="0">
                <a:ea typeface="SimSun" panose="02010600030101010101" pitchFamily="2" charset="-122"/>
              </a:rPr>
              <a:t>“Rx only”</a:t>
            </a:r>
          </a:p>
        </p:txBody>
      </p:sp>
      <p:pic>
        <p:nvPicPr>
          <p:cNvPr id="7" name="Picture 13" descr="Trademark.png">
            <a:extLst>
              <a:ext uri="{FF2B5EF4-FFF2-40B4-BE49-F238E27FC236}">
                <a16:creationId xmlns:a16="http://schemas.microsoft.com/office/drawing/2014/main" id="{738FBEF3-D5C1-4708-8B38-C124D108D4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17" y="2963333"/>
            <a:ext cx="3579283" cy="92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47" name="Title Placeholder 1"/>
          <p:cNvSpPr>
            <a:spLocks noGrp="1"/>
          </p:cNvSpPr>
          <p:nvPr>
            <p:ph type="ctrTitle"/>
          </p:nvPr>
        </p:nvSpPr>
        <p:spPr>
          <a:xfrm>
            <a:off x="5994400" y="0"/>
            <a:ext cx="6197600" cy="6858000"/>
          </a:xfrm>
        </p:spPr>
        <p:txBody>
          <a:bodyPr/>
          <a:lstStyle>
            <a:lvl1pPr>
              <a:spcAft>
                <a:spcPct val="50000"/>
              </a:spcAft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41346" name="Text Placeholder 2"/>
          <p:cNvSpPr>
            <a:spLocks noGrp="1"/>
          </p:cNvSpPr>
          <p:nvPr>
            <p:ph type="subTitle" idx="1"/>
          </p:nvPr>
        </p:nvSpPr>
        <p:spPr>
          <a:xfrm>
            <a:off x="5994400" y="5867400"/>
            <a:ext cx="6197600" cy="533400"/>
          </a:xfr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8" name="Date Placeholder 14">
            <a:extLst>
              <a:ext uri="{FF2B5EF4-FFF2-40B4-BE49-F238E27FC236}">
                <a16:creationId xmlns:a16="http://schemas.microsoft.com/office/drawing/2014/main" id="{C122EA06-9C9A-4472-891C-2807BE71F30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0" y="6248400"/>
            <a:ext cx="3860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67">
                <a:solidFill>
                  <a:srgbClr val="4D4D4D"/>
                </a:solidFill>
                <a:ea typeface="SimSun" panose="02010600030101010101" pitchFamily="2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8847B1-0E5A-4B4D-A690-AC6D17F797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9CC45E1F-B59A-4D17-839E-B71AF502360E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0122300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altLang="zh-CN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buFont typeface="Arial" pitchFamily="34" charset="0"/>
              <a:buNone/>
              <a:tabLst>
                <a:tab pos="10367174" algn="l"/>
              </a:tabLst>
              <a:defRPr sz="2133" u="sng" cap="all" baseline="0">
                <a:uFill>
                  <a:solidFill>
                    <a:schemeClr val="bg1"/>
                  </a:solidFill>
                </a:uFill>
              </a:defRPr>
            </a:lvl1pPr>
          </a:lstStyle>
          <a:p>
            <a:pPr lvl="0"/>
            <a:r>
              <a:rPr lang="en-US" altLang="zh-CN" noProof="0"/>
              <a:t>Click to edit Master text styles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7F4D18B6-0253-445B-AF18-EF9E8B1CC6E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03714E47-4DB1-486A-8282-0A319DF85D5C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0380060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altLang="zh-CN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30E8CBF2-DDC6-4A87-9438-D6C1205F0E3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345BD472-5445-48C9-9694-4454B270148E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6974485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61976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43CFDB36-CFF5-4084-906D-A4042FD550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79924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altLang="zh-CN" noProof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61976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EE6CE108-BE59-4A35-A02D-E14D4E1322C2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B1FC142A-461E-4A9C-848E-FA0D2036001B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2816293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00149"/>
            <a:ext cx="5691717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81200"/>
            <a:ext cx="5691717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00149"/>
            <a:ext cx="5693833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981200"/>
            <a:ext cx="5693833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altLang="zh-CN" noProof="0"/>
              <a:t>Click to edit Master title style</a:t>
            </a:r>
            <a:endParaRPr lang="en-US" dirty="0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3527BB81-2542-4943-B5E8-7C0107DA782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71828D48-1EFE-4BDB-97A6-83200920786D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1191128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622300"/>
          </a:xfrm>
        </p:spPr>
        <p:txBody>
          <a:bodyPr/>
          <a:lstStyle/>
          <a:p>
            <a:r>
              <a:rPr lang="en-US" altLang="zh-CN" noProof="0"/>
              <a:t>Click to edit Master title style</a:t>
            </a:r>
            <a:endParaRPr lang="en-US" dirty="0"/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C4CE5F80-C532-4F13-9706-924C8E73641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F10C4BCF-037B-4836-B42C-33EACB3550BB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8193859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5AD0DD-8E11-41C5-B075-332967B6EB14}"/>
              </a:ext>
            </a:extLst>
          </p:cNvPr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622300"/>
          </a:xfrm>
        </p:spPr>
        <p:txBody>
          <a:bodyPr/>
          <a:lstStyle/>
          <a:p>
            <a:r>
              <a:rPr lang="en-US" altLang="zh-CN" noProof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839200" cy="5181599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26218413-1D3F-4BE9-9C6A-2535EECE7CF6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E22373F9-2E29-43C3-BB7B-CE3560691628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0322936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B2B9EE-BE1A-4C8B-9CE0-199EEFB6804B}"/>
              </a:ext>
            </a:extLst>
          </p:cNvPr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noProof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 marL="463539" indent="-311143"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5718CCB8-986A-4ABC-85FF-8BE545BE08A2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DEAF3D83-26D1-4C10-B042-A5FACE30F030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012369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A372F9-1724-4804-B905-1A3167F09D45}"/>
              </a:ext>
            </a:extLst>
          </p:cNvPr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4A937EC-FE92-48E7-81BF-BB5E1AC44847}"/>
              </a:ext>
            </a:extLst>
          </p:cNvPr>
          <p:cNvSpPr/>
          <p:nvPr userDrawn="1"/>
        </p:nvSpPr>
        <p:spPr>
          <a:xfrm>
            <a:off x="9245600" y="996951"/>
            <a:ext cx="2946400" cy="5869516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CN" sz="2400" dirty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4836EC8-A9AD-4638-8C55-B03DB923D7AE}"/>
              </a:ext>
            </a:extLst>
          </p:cNvPr>
          <p:cNvSpPr txBox="1">
            <a:spLocks/>
          </p:cNvSpPr>
          <p:nvPr userDrawn="1"/>
        </p:nvSpPr>
        <p:spPr>
          <a:xfrm>
            <a:off x="11002434" y="6595533"/>
            <a:ext cx="1159933" cy="228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zh-CN" sz="1067" dirty="0">
                <a:ea typeface="SimSun" panose="02010600030101010101" pitchFamily="2" charset="-122"/>
              </a:rPr>
              <a:t>“Rx only”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noProof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8839200" cy="50292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/>
          <a:lstStyle>
            <a:lvl1pPr marL="0" indent="0">
              <a:defRPr sz="24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24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86985691-A6D3-4F7F-82C7-6D2BA0558E79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7207FA4D-8978-4370-A676-7DC6A03B936D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6154980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gital_Sun_intro.jpg">
            <a:extLst>
              <a:ext uri="{FF2B5EF4-FFF2-40B4-BE49-F238E27FC236}">
                <a16:creationId xmlns:a16="http://schemas.microsoft.com/office/drawing/2014/main" id="{BF18F7FB-4F14-4FB0-A94B-016A321FEE2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 r="55782" b="5424"/>
          <a:stretch>
            <a:fillRect/>
          </a:stretch>
        </p:blipFill>
        <p:spPr bwMode="auto">
          <a:xfrm>
            <a:off x="9245600" y="990600"/>
            <a:ext cx="2946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B5A0C3-A969-4F71-8C24-B6020AC904E2}"/>
              </a:ext>
            </a:extLst>
          </p:cNvPr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5FE0D3-E2D6-4259-8F3F-8D3B6CB3A236}"/>
              </a:ext>
            </a:extLst>
          </p:cNvPr>
          <p:cNvSpPr txBox="1">
            <a:spLocks/>
          </p:cNvSpPr>
          <p:nvPr userDrawn="1"/>
        </p:nvSpPr>
        <p:spPr>
          <a:xfrm>
            <a:off x="11002434" y="6629400"/>
            <a:ext cx="1159933" cy="228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zh-CN" sz="1067" dirty="0">
                <a:ea typeface="SimSun" panose="02010600030101010101" pitchFamily="2" charset="-122"/>
              </a:rPr>
              <a:t>“Rx only”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noProof="0"/>
              <a:t>Click to edit Master title style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/>
          <a:lstStyle>
            <a:lvl1pPr marL="0" indent="0">
              <a:defRPr sz="24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24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3B634C4F-AE49-4A6D-A6AA-DC8D26BB1A7F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F331D026-CE21-4D6E-9E8C-CC0CD709C97B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728504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noProof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F66C00FD-2DAE-4A5C-80F1-C62C9B78D1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4232CB80-A80B-48A9-AC73-FAD29DCCA142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7476689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25271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2C43F2-F794-4753-8A49-96722A2C94D7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CN" sz="4800" dirty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pic>
        <p:nvPicPr>
          <p:cNvPr id="5" name="Picture 6" descr="Digital_Sun_intro.jpg">
            <a:extLst>
              <a:ext uri="{FF2B5EF4-FFF2-40B4-BE49-F238E27FC236}">
                <a16:creationId xmlns:a16="http://schemas.microsoft.com/office/drawing/2014/main" id="{3ED576E3-9588-4DCD-83F4-245E1815FFE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8"/>
          <a:stretch>
            <a:fillRect/>
          </a:stretch>
        </p:blipFill>
        <p:spPr bwMode="auto">
          <a:xfrm>
            <a:off x="5994400" y="0"/>
            <a:ext cx="619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04EF57-5608-44BE-AFB8-2A01AF001B98}"/>
              </a:ext>
            </a:extLst>
          </p:cNvPr>
          <p:cNvSpPr txBox="1">
            <a:spLocks/>
          </p:cNvSpPr>
          <p:nvPr userDrawn="1"/>
        </p:nvSpPr>
        <p:spPr>
          <a:xfrm>
            <a:off x="11002434" y="6629400"/>
            <a:ext cx="1159933" cy="228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zh-CN" sz="1067" dirty="0">
                <a:ea typeface="SimSun" panose="02010600030101010101" pitchFamily="2" charset="-122"/>
              </a:rPr>
              <a:t>“Rx only”</a:t>
            </a:r>
          </a:p>
        </p:txBody>
      </p:sp>
      <p:pic>
        <p:nvPicPr>
          <p:cNvPr id="7" name="Picture 13" descr="Trademark.png">
            <a:extLst>
              <a:ext uri="{FF2B5EF4-FFF2-40B4-BE49-F238E27FC236}">
                <a16:creationId xmlns:a16="http://schemas.microsoft.com/office/drawing/2014/main" id="{E945716B-2A39-4847-84D1-1DBB0B0C72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17" y="2963333"/>
            <a:ext cx="3579283" cy="92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47" name="Title Placeholder 1"/>
          <p:cNvSpPr>
            <a:spLocks noGrp="1"/>
          </p:cNvSpPr>
          <p:nvPr>
            <p:ph type="ctrTitle"/>
          </p:nvPr>
        </p:nvSpPr>
        <p:spPr>
          <a:xfrm>
            <a:off x="5994400" y="0"/>
            <a:ext cx="6197600" cy="6858000"/>
          </a:xfrm>
        </p:spPr>
        <p:txBody>
          <a:bodyPr/>
          <a:lstStyle>
            <a:lvl1pPr>
              <a:spcAft>
                <a:spcPct val="50000"/>
              </a:spcAft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 in Arial 48 font size</a:t>
            </a:r>
          </a:p>
        </p:txBody>
      </p:sp>
      <p:sp>
        <p:nvSpPr>
          <p:cNvPr id="441346" name="Text Placeholder 2"/>
          <p:cNvSpPr>
            <a:spLocks noGrp="1"/>
          </p:cNvSpPr>
          <p:nvPr>
            <p:ph type="subTitle" idx="1"/>
          </p:nvPr>
        </p:nvSpPr>
        <p:spPr>
          <a:xfrm>
            <a:off x="5994400" y="5867400"/>
            <a:ext cx="6197600" cy="533400"/>
          </a:xfr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14">
            <a:extLst>
              <a:ext uri="{FF2B5EF4-FFF2-40B4-BE49-F238E27FC236}">
                <a16:creationId xmlns:a16="http://schemas.microsoft.com/office/drawing/2014/main" id="{4E192575-2F4D-42A5-8177-17DE344E073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0" y="6248400"/>
            <a:ext cx="3860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67">
                <a:solidFill>
                  <a:srgbClr val="4D4D4D"/>
                </a:solidFill>
                <a:ea typeface="SimSun" panose="02010600030101010101" pitchFamily="2" charset="-122"/>
              </a:defRPr>
            </a:lvl1pPr>
          </a:lstStyle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164092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00149"/>
            <a:ext cx="5691717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81200"/>
            <a:ext cx="5691717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00149"/>
            <a:ext cx="5693833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981200"/>
            <a:ext cx="5693833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657A94B4-18B2-431A-B896-B421A3B496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7030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46863C8C-7F41-42EA-B87B-DCFD8E09741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E2A29E55-1A57-46D1-BF1F-BCD1CE8D4FAB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8968627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76400"/>
            <a:ext cx="5689600" cy="46482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6197600" y="1676400"/>
            <a:ext cx="5689600" cy="46482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8A560785-0533-495A-BC29-11783B397F8A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91E20F74-2F13-497E-82B4-0BE51A09C51D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6721336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752600"/>
            <a:ext cx="5631543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14600"/>
            <a:ext cx="5386917" cy="361156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52600"/>
            <a:ext cx="5809947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514600"/>
            <a:ext cx="5389033" cy="361156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20AB0B56-8872-4D01-85B3-4A62C3693B5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2860C20F-A370-45F4-8BF9-5A8B132EFC21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0919770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45EA25-BD4C-4A7E-9BA4-F307313DAB3A}"/>
              </a:ext>
            </a:extLst>
          </p:cNvPr>
          <p:cNvCxnSpPr/>
          <p:nvPr/>
        </p:nvCxnSpPr>
        <p:spPr>
          <a:xfrm>
            <a:off x="9245600" y="16764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676401"/>
            <a:ext cx="8839200" cy="46482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9298432" y="1691029"/>
            <a:ext cx="2540000" cy="4191000"/>
          </a:xfrm>
        </p:spPr>
        <p:txBody>
          <a:bodyPr/>
          <a:lstStyle>
            <a:lvl1pPr marL="0" indent="0">
              <a:defRPr sz="2400">
                <a:solidFill>
                  <a:srgbClr val="4D4D4D"/>
                </a:solidFill>
              </a:defRPr>
            </a:lvl1pPr>
            <a:lvl2pPr>
              <a:defRPr sz="2400">
                <a:solidFill>
                  <a:srgbClr val="4D4D4D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A03EF3F-93F1-421E-ACDE-705D92357701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532D941E-B0F4-4189-8B7B-D85E868067A4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1196558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F88AFB-7E35-4824-A542-79D2E2352677}"/>
              </a:ext>
            </a:extLst>
          </p:cNvPr>
          <p:cNvCxnSpPr/>
          <p:nvPr/>
        </p:nvCxnSpPr>
        <p:spPr>
          <a:xfrm>
            <a:off x="9245600" y="16764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9347200" y="1676400"/>
            <a:ext cx="2540000" cy="4191000"/>
          </a:xfrm>
        </p:spPr>
        <p:txBody>
          <a:bodyPr/>
          <a:lstStyle>
            <a:lvl1pPr marL="0" indent="0">
              <a:defRPr>
                <a:solidFill>
                  <a:srgbClr val="4D4D4D"/>
                </a:solidFill>
              </a:defRPr>
            </a:lvl1pPr>
            <a:lvl2pPr>
              <a:defRPr>
                <a:solidFill>
                  <a:srgbClr val="4D4D4D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76400"/>
            <a:ext cx="4368800" cy="46482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676400"/>
            <a:ext cx="4267200" cy="46482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F664D791-ACA4-4C2B-8DE1-322C925A639B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DA677D3B-D938-414B-B6C3-23A6C013EABF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3414363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igital_Sun_intro.jpg">
            <a:extLst>
              <a:ext uri="{FF2B5EF4-FFF2-40B4-BE49-F238E27FC236}">
                <a16:creationId xmlns:a16="http://schemas.microsoft.com/office/drawing/2014/main" id="{6D6DFC32-722E-4A2F-A48B-5ED6472BE13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 r="55782" b="10127"/>
          <a:stretch>
            <a:fillRect/>
          </a:stretch>
        </p:blipFill>
        <p:spPr bwMode="auto">
          <a:xfrm>
            <a:off x="9245600" y="1524000"/>
            <a:ext cx="2946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24ED2D-0DF3-4E38-85D5-BA065050D51B}"/>
              </a:ext>
            </a:extLst>
          </p:cNvPr>
          <p:cNvCxnSpPr/>
          <p:nvPr/>
        </p:nvCxnSpPr>
        <p:spPr>
          <a:xfrm>
            <a:off x="9245600" y="15240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BEE084-B4ED-4746-AAE2-FC3670F22E31}"/>
              </a:ext>
            </a:extLst>
          </p:cNvPr>
          <p:cNvSpPr txBox="1">
            <a:spLocks/>
          </p:cNvSpPr>
          <p:nvPr userDrawn="1"/>
        </p:nvSpPr>
        <p:spPr>
          <a:xfrm>
            <a:off x="11002434" y="6629400"/>
            <a:ext cx="1159933" cy="228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zh-CN" sz="1067" dirty="0">
                <a:ea typeface="SimSun" panose="02010600030101010101" pitchFamily="2" charset="-122"/>
              </a:rPr>
              <a:t>“Rx only”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676401"/>
            <a:ext cx="8839200" cy="46482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676400"/>
            <a:ext cx="2540000" cy="4343400"/>
          </a:xfrm>
          <a:noFill/>
          <a:ln>
            <a:noFill/>
          </a:ln>
        </p:spPr>
        <p:txBody>
          <a:bodyPr/>
          <a:lstStyle>
            <a:lvl1pPr marL="0" indent="0">
              <a:defRPr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78EEE860-BAE7-4905-A80C-BC00FAC25425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A8E872E2-BFFF-495C-9AD1-C7B2AA75A42D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5968024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gital_Sun_intro.jpg">
            <a:extLst>
              <a:ext uri="{FF2B5EF4-FFF2-40B4-BE49-F238E27FC236}">
                <a16:creationId xmlns:a16="http://schemas.microsoft.com/office/drawing/2014/main" id="{33195B4C-B2E9-4DC0-9F4F-F39C6097768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 r="55782" b="10127"/>
          <a:stretch>
            <a:fillRect/>
          </a:stretch>
        </p:blipFill>
        <p:spPr bwMode="auto">
          <a:xfrm>
            <a:off x="9245600" y="1524000"/>
            <a:ext cx="2946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DB64CE-CDF0-47A6-B008-B6EB90560ED1}"/>
              </a:ext>
            </a:extLst>
          </p:cNvPr>
          <p:cNvCxnSpPr/>
          <p:nvPr/>
        </p:nvCxnSpPr>
        <p:spPr>
          <a:xfrm>
            <a:off x="9245600" y="15240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930801-0BE1-4E5D-966A-8BC632789E9E}"/>
              </a:ext>
            </a:extLst>
          </p:cNvPr>
          <p:cNvSpPr txBox="1">
            <a:spLocks/>
          </p:cNvSpPr>
          <p:nvPr userDrawn="1"/>
        </p:nvSpPr>
        <p:spPr>
          <a:xfrm>
            <a:off x="11002434" y="6629400"/>
            <a:ext cx="1159933" cy="228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zh-CN" sz="1067" dirty="0">
                <a:ea typeface="SimSun" panose="02010600030101010101" pitchFamily="2" charset="-122"/>
              </a:rPr>
              <a:t>“Rx only”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676400"/>
            <a:ext cx="2540000" cy="4343400"/>
          </a:xfrm>
          <a:noFill/>
          <a:ln>
            <a:noFill/>
          </a:ln>
        </p:spPr>
        <p:txBody>
          <a:bodyPr/>
          <a:lstStyle>
            <a:lvl1pPr marL="0" indent="0">
              <a:defRPr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76400"/>
            <a:ext cx="4368800" cy="46482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676400"/>
            <a:ext cx="4267200" cy="46482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ADEC727E-6B3B-4164-8B0C-2CF85F213812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580A99CC-6CA7-4E9E-8424-9AF931E20F4F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56743554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F8792561-D7C7-463C-8D03-EBBF024F430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5433D94A-280E-4707-ABC6-67307499AE75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8676562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94D21121-C5EA-4388-8C86-6094C210556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p.</a:t>
            </a:r>
            <a:fld id="{BFBD4A7E-BA05-4F94-890D-B3A6C7D4EBF9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9904308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094446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A55343CA-A731-4954-97D3-0F13E4CFA6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087849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70714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800" dirty="0"/>
          </a:p>
        </p:txBody>
      </p:sp>
      <p:sp>
        <p:nvSpPr>
          <p:cNvPr id="441347" name="Title Placeholder 1"/>
          <p:cNvSpPr>
            <a:spLocks noGrp="1"/>
          </p:cNvSpPr>
          <p:nvPr>
            <p:ph type="ctrTitle"/>
          </p:nvPr>
        </p:nvSpPr>
        <p:spPr>
          <a:xfrm>
            <a:off x="5994400" y="0"/>
            <a:ext cx="6197600" cy="6858000"/>
          </a:xfrm>
        </p:spPr>
        <p:txBody>
          <a:bodyPr/>
          <a:lstStyle>
            <a:lvl1pPr>
              <a:spcAft>
                <a:spcPct val="50000"/>
              </a:spcAft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41346" name="Text Placeholder 2"/>
          <p:cNvSpPr>
            <a:spLocks noGrp="1"/>
          </p:cNvSpPr>
          <p:nvPr>
            <p:ph type="subTitle" idx="1"/>
          </p:nvPr>
        </p:nvSpPr>
        <p:spPr>
          <a:xfrm>
            <a:off x="5994400" y="5867400"/>
            <a:ext cx="6197600" cy="533400"/>
          </a:xfr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CE47E15A-B572-49DB-8BB2-0C7F9AB1C2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994400" y="-3"/>
            <a:ext cx="6197600" cy="6876288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11001905" y="6600371"/>
            <a:ext cx="1161145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  <p:pic>
        <p:nvPicPr>
          <p:cNvPr id="11" name="Picture 10" descr="Trademar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96401" y="2964060"/>
            <a:ext cx="3578801" cy="9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3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buFont typeface="Arial" pitchFamily="34" charset="0"/>
              <a:buNone/>
              <a:tabLst>
                <a:tab pos="10366914" algn="l"/>
              </a:tabLst>
              <a:defRPr sz="2133" u="sng" cap="all" baseline="0">
                <a:uFill>
                  <a:solidFill>
                    <a:schemeClr val="bg1"/>
                  </a:solidFill>
                </a:uFill>
              </a:defRPr>
            </a:lvl1pPr>
          </a:lstStyle>
          <a:p>
            <a:pPr lvl="0"/>
            <a:r>
              <a:rPr lang="en-GB" noProof="0"/>
              <a:t>Object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3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7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3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61976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43CFDB36-CFF5-4084-906D-A4042FD550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4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200149"/>
            <a:ext cx="5691717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1981200"/>
            <a:ext cx="5691717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00149"/>
            <a:ext cx="5693833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981200"/>
            <a:ext cx="5693833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3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657A94B4-18B2-431A-B896-B421A3B496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81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3"/>
            <a:ext cx="11582400" cy="6223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A55343CA-A731-4954-97D3-0F13E4CFA6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65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3"/>
            <a:ext cx="11582400" cy="6223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839200" cy="5181599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 anchor="t"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F3872574-15F5-4907-A556-DD85A86297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53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 anchor="t"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 marL="463527" indent="-311135"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C204394F-BEEF-475A-87A5-B507D40309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4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3"/>
            <a:ext cx="8839200" cy="50292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 anchor="t"/>
          <a:lstStyle>
            <a:lvl1pPr marL="0" indent="0">
              <a:defRPr sz="24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24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BA85E9F4-0639-409F-B64F-3E6A882FDC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245600" y="996340"/>
            <a:ext cx="2946400" cy="5870448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11001905" y="6629400"/>
            <a:ext cx="1161145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</p:spTree>
    <p:extLst>
      <p:ext uri="{BB962C8B-B14F-4D97-AF65-F5344CB8AC3E}">
        <p14:creationId xmlns:p14="http://schemas.microsoft.com/office/powerpoint/2010/main" val="34175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839200" cy="5181599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 anchor="t"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F3872574-15F5-4907-A556-DD85A86297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75713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88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441347" name="Title Placeholder 1"/>
          <p:cNvSpPr>
            <a:spLocks noGrp="1"/>
          </p:cNvSpPr>
          <p:nvPr>
            <p:ph type="ctrTitle"/>
          </p:nvPr>
        </p:nvSpPr>
        <p:spPr>
          <a:xfrm>
            <a:off x="5994400" y="0"/>
            <a:ext cx="6197600" cy="6858000"/>
          </a:xfrm>
        </p:spPr>
        <p:txBody>
          <a:bodyPr/>
          <a:lstStyle>
            <a:lvl1pPr>
              <a:spcAft>
                <a:spcPct val="50000"/>
              </a:spcAft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41346" name="Text Placeholder 2"/>
          <p:cNvSpPr>
            <a:spLocks noGrp="1"/>
          </p:cNvSpPr>
          <p:nvPr>
            <p:ph type="subTitle" idx="1"/>
          </p:nvPr>
        </p:nvSpPr>
        <p:spPr>
          <a:xfrm>
            <a:off x="5994400" y="5867400"/>
            <a:ext cx="6197600" cy="533400"/>
          </a:xfr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CE47E15A-B572-49DB-8BB2-0C7F9AB1C2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994400" y="-3"/>
            <a:ext cx="6197600" cy="6876288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11001904" y="6600371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  <p:pic>
        <p:nvPicPr>
          <p:cNvPr id="11" name="Picture 10" descr="Trademar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96400" y="2964060"/>
            <a:ext cx="3578801" cy="9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38736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buFont typeface="Arial" pitchFamily="34" charset="0"/>
              <a:buNone/>
              <a:tabLst>
                <a:tab pos="10367174" algn="l"/>
              </a:tabLst>
              <a:defRPr sz="2133" u="sng" cap="all" baseline="0">
                <a:uFill>
                  <a:solidFill>
                    <a:schemeClr val="bg1"/>
                  </a:solidFill>
                </a:uFill>
              </a:defRPr>
            </a:lvl1pPr>
          </a:lstStyle>
          <a:p>
            <a:pPr lvl="0"/>
            <a:r>
              <a:rPr lang="en-GB" noProof="0"/>
              <a:t>Object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066041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62985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61976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43CFDB36-CFF5-4084-906D-A4042FD550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109812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00149"/>
            <a:ext cx="5691717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81200"/>
            <a:ext cx="5691717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00149"/>
            <a:ext cx="5693833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981200"/>
            <a:ext cx="5693833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657A94B4-18B2-431A-B896-B421A3B496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40654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A55343CA-A731-4954-97D3-0F13E4CFA6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778004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839200" cy="5181599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5181597"/>
          </a:xfrm>
        </p:spPr>
        <p:txBody>
          <a:bodyPr anchor="t"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F3872574-15F5-4907-A556-DD85A86297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642965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5181600"/>
          </a:xfrm>
        </p:spPr>
        <p:txBody>
          <a:bodyPr anchor="t"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 marL="463539" indent="-311143"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C204394F-BEEF-475A-87A5-B507D40309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796041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8839200" cy="50292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 anchor="t"/>
          <a:lstStyle>
            <a:lvl1pPr marL="0" indent="0">
              <a:defRPr sz="24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24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BA85E9F4-0639-409F-B64F-3E6A882FDC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245600" y="996340"/>
            <a:ext cx="2946400" cy="5175861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557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 anchor="t"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 marL="463539" indent="-311143"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C204394F-BEEF-475A-87A5-B507D40309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726277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743200" cy="5181600"/>
          </a:xfrm>
          <a:solidFill>
            <a:srgbClr val="EB8519"/>
          </a:solidFill>
          <a:ln>
            <a:noFill/>
          </a:ln>
        </p:spPr>
        <p:txBody>
          <a:bodyPr anchor="t"/>
          <a:lstStyle>
            <a:lvl1pPr marL="0" indent="0">
              <a:defRPr sz="24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24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E7853D17-860E-42FE-9C94-F146EFC9E2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481550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914176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441347" name="Title Placeholder 1"/>
          <p:cNvSpPr>
            <a:spLocks noGrp="1"/>
          </p:cNvSpPr>
          <p:nvPr>
            <p:ph type="ctrTitle"/>
          </p:nvPr>
        </p:nvSpPr>
        <p:spPr>
          <a:xfrm>
            <a:off x="5994400" y="0"/>
            <a:ext cx="6197600" cy="6858000"/>
          </a:xfrm>
        </p:spPr>
        <p:txBody>
          <a:bodyPr/>
          <a:lstStyle>
            <a:lvl1pPr>
              <a:spcAft>
                <a:spcPct val="50000"/>
              </a:spcAft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41346" name="Text Placeholder 2"/>
          <p:cNvSpPr>
            <a:spLocks noGrp="1"/>
          </p:cNvSpPr>
          <p:nvPr>
            <p:ph type="subTitle" idx="1"/>
          </p:nvPr>
        </p:nvSpPr>
        <p:spPr>
          <a:xfrm>
            <a:off x="5994400" y="5867400"/>
            <a:ext cx="6197600" cy="533400"/>
          </a:xfr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0" y="6248400"/>
            <a:ext cx="3860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67">
                <a:solidFill>
                  <a:srgbClr val="4D4D4D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CE47E15A-B572-49DB-8BB2-0C7F9AB1C2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994400" y="-3"/>
            <a:ext cx="6197600" cy="6876288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1" name="Picture 10" descr="Trademar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96400" y="2964060"/>
            <a:ext cx="3578801" cy="9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937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buFont typeface="Arial" pitchFamily="34" charset="0"/>
              <a:buNone/>
              <a:tabLst>
                <a:tab pos="10367174" algn="l"/>
              </a:tabLst>
              <a:defRPr sz="2133" u="sng" cap="all" baseline="0">
                <a:uFill>
                  <a:solidFill>
                    <a:schemeClr val="bg1"/>
                  </a:solidFill>
                </a:uFill>
              </a:defRPr>
            </a:lvl1pPr>
          </a:lstStyle>
          <a:p>
            <a:pPr lvl="0"/>
            <a:r>
              <a:rPr lang="en-GB" noProof="0"/>
              <a:t>Object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210298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03724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61976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43CFDB36-CFF5-4084-906D-A4042FD550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344411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00149"/>
            <a:ext cx="5691717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81200"/>
            <a:ext cx="5691717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00149"/>
            <a:ext cx="5693833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981200"/>
            <a:ext cx="5693833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657A94B4-18B2-431A-B896-B421A3B496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77244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A55343CA-A731-4954-97D3-0F13E4CFA6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381469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839200" cy="5181599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 anchor="t"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F3872574-15F5-4907-A556-DD85A86297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55525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2456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9347200" y="1142999"/>
            <a:ext cx="2540000" cy="4572000"/>
          </a:xfrm>
        </p:spPr>
        <p:txBody>
          <a:bodyPr anchor="t"/>
          <a:lstStyle>
            <a:lvl1pPr marL="0" indent="0">
              <a:defRPr sz="2400">
                <a:solidFill>
                  <a:srgbClr val="5F5F5F"/>
                </a:solidFill>
              </a:defRPr>
            </a:lvl1pPr>
            <a:lvl2pPr marL="463539" indent="-311143">
              <a:defRPr sz="24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C204394F-BEEF-475A-87A5-B507D40309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40959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8839200" cy="50292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 anchor="t"/>
          <a:lstStyle>
            <a:lvl1pPr marL="0" indent="0">
              <a:defRPr sz="24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24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BA85E9F4-0639-409F-B64F-3E6A882FDC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245600" y="996340"/>
            <a:ext cx="2946400" cy="5870448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1001904" y="6595872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</p:spTree>
    <p:extLst>
      <p:ext uri="{BB962C8B-B14F-4D97-AF65-F5344CB8AC3E}">
        <p14:creationId xmlns:p14="http://schemas.microsoft.com/office/powerpoint/2010/main" val="759578178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8839200" cy="50292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 anchor="t"/>
          <a:lstStyle>
            <a:lvl1pPr marL="0" indent="0">
              <a:defRPr sz="24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24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BA85E9F4-0639-409F-B64F-3E6A882FDC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245600" y="996340"/>
            <a:ext cx="2946400" cy="5870448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1001904" y="6595872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</p:spTree>
    <p:extLst>
      <p:ext uri="{BB962C8B-B14F-4D97-AF65-F5344CB8AC3E}">
        <p14:creationId xmlns:p14="http://schemas.microsoft.com/office/powerpoint/2010/main" val="4289294258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gital_Sun_intro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 t="4068" r="55782" b="5424"/>
          <a:stretch>
            <a:fillRect/>
          </a:stretch>
        </p:blipFill>
        <p:spPr bwMode="auto">
          <a:xfrm>
            <a:off x="9245600" y="990600"/>
            <a:ext cx="2946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9245600" y="990600"/>
            <a:ext cx="29464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347200" y="1143000"/>
            <a:ext cx="2540000" cy="4572000"/>
          </a:xfrm>
          <a:noFill/>
          <a:ln>
            <a:noFill/>
          </a:ln>
        </p:spPr>
        <p:txBody>
          <a:bodyPr anchor="t"/>
          <a:lstStyle>
            <a:lvl1pPr marL="0" indent="0">
              <a:defRPr sz="24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24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688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876800" y="1143000"/>
            <a:ext cx="42672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E7853D17-860E-42FE-9C94-F146EFC9E2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11001904" y="6629400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</p:spTree>
    <p:extLst>
      <p:ext uri="{BB962C8B-B14F-4D97-AF65-F5344CB8AC3E}">
        <p14:creationId xmlns:p14="http://schemas.microsoft.com/office/powerpoint/2010/main" val="392869575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443486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559609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441347" name="Title Placeholder 1"/>
          <p:cNvSpPr>
            <a:spLocks noGrp="1"/>
          </p:cNvSpPr>
          <p:nvPr>
            <p:ph type="ctrTitle"/>
          </p:nvPr>
        </p:nvSpPr>
        <p:spPr>
          <a:xfrm>
            <a:off x="5994400" y="0"/>
            <a:ext cx="6197600" cy="6858000"/>
          </a:xfrm>
        </p:spPr>
        <p:txBody>
          <a:bodyPr/>
          <a:lstStyle>
            <a:lvl1pPr>
              <a:spcAft>
                <a:spcPct val="50000"/>
              </a:spcAft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41346" name="Text Placeholder 2"/>
          <p:cNvSpPr>
            <a:spLocks noGrp="1"/>
          </p:cNvSpPr>
          <p:nvPr>
            <p:ph type="subTitle" idx="1"/>
          </p:nvPr>
        </p:nvSpPr>
        <p:spPr>
          <a:xfrm>
            <a:off x="5994400" y="5867400"/>
            <a:ext cx="6197600" cy="533400"/>
          </a:xfr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CE47E15A-B572-49DB-8BB2-0C7F9AB1C2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994400" y="-3"/>
            <a:ext cx="6197600" cy="6876288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11001904" y="6600371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  <p:pic>
        <p:nvPicPr>
          <p:cNvPr id="11" name="Picture 10" descr="Trademar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96400" y="2964060"/>
            <a:ext cx="3578801" cy="9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30703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27978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buFont typeface="Arial" pitchFamily="34" charset="0"/>
              <a:buNone/>
              <a:tabLst>
                <a:tab pos="10367174" algn="l"/>
              </a:tabLst>
              <a:defRPr sz="2133" u="sng" cap="all" baseline="0">
                <a:uFill>
                  <a:solidFill>
                    <a:schemeClr val="bg1"/>
                  </a:solidFill>
                </a:uFill>
              </a:defRPr>
            </a:lvl1pPr>
          </a:lstStyle>
          <a:p>
            <a:pPr lvl="0"/>
            <a:r>
              <a:rPr lang="en-GB" noProof="0"/>
              <a:t>Object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914583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2999"/>
            <a:ext cx="11582400" cy="5181601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38926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6197600" y="1143000"/>
            <a:ext cx="5689600" cy="51816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43CFDB36-CFF5-4084-906D-A4042FD550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932806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00149"/>
            <a:ext cx="5691717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81200"/>
            <a:ext cx="5691717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00149"/>
            <a:ext cx="5693833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981200"/>
            <a:ext cx="5693833" cy="43434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115824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p.</a:t>
            </a:r>
            <a:fld id="{657A94B4-18B2-431A-B896-B421A3B496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25549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143000"/>
            <a:ext cx="1158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ADD text in Arial 24 font size</a:t>
            </a:r>
          </a:p>
          <a:p>
            <a:pPr lvl="1"/>
            <a:r>
              <a:rPr lang="en-GB" noProof="0"/>
              <a:t>Second level in Arial 20 font size</a:t>
            </a:r>
          </a:p>
          <a:p>
            <a:pPr lvl="2"/>
            <a:r>
              <a:rPr lang="en-GB" noProof="0"/>
              <a:t>Third level in Arial 18 font size</a:t>
            </a:r>
          </a:p>
          <a:p>
            <a:pPr lvl="2"/>
            <a:endParaRPr lang="en-GB" noProof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30480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ADD Text Arial 36 Font Size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277813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990600"/>
            <a:ext cx="114808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44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0"/>
            <a:ext cx="294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33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1001904" y="6600371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4459" y="6600371"/>
            <a:ext cx="4426783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>
              <a:defRPr/>
            </a:pPr>
            <a:r>
              <a:rPr lang="en-US" sz="1067" dirty="0"/>
              <a:t>©2024 Carestream Health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960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9pPr>
    </p:titleStyle>
    <p:bodyStyle>
      <a:lvl1pPr algn="l" rtl="0" fontAlgn="base">
        <a:spcBef>
          <a:spcPct val="0"/>
        </a:spcBef>
        <a:spcAft>
          <a:spcPts val="800"/>
        </a:spcAft>
        <a:buFont typeface="Arial" pitchFamily="34" charset="0"/>
        <a:defRPr sz="3200">
          <a:solidFill>
            <a:schemeClr val="tx1"/>
          </a:solidFill>
          <a:latin typeface="+mj-lt"/>
          <a:ea typeface="+mn-ea"/>
          <a:cs typeface="+mn-cs"/>
        </a:defRPr>
      </a:lvl1pPr>
      <a:lvl2pPr marL="463539" indent="-311143" algn="l" rtl="0" fontAlgn="ctr">
        <a:spcBef>
          <a:spcPct val="0"/>
        </a:spcBef>
        <a:spcAft>
          <a:spcPts val="800"/>
        </a:spcAft>
        <a:buClr>
          <a:srgbClr val="EB8519"/>
        </a:buClr>
        <a:buSzPct val="150000"/>
        <a:buChar char="•"/>
        <a:defRPr sz="2667">
          <a:solidFill>
            <a:schemeClr val="tx1"/>
          </a:solidFill>
          <a:latin typeface="+mj-lt"/>
          <a:cs typeface="+mn-cs"/>
        </a:defRPr>
      </a:lvl2pPr>
      <a:lvl3pPr marL="764098" indent="-300559" algn="l" rtl="0" fontAlgn="ctr">
        <a:spcBef>
          <a:spcPct val="0"/>
        </a:spcBef>
        <a:spcAft>
          <a:spcPts val="800"/>
        </a:spcAft>
        <a:buFont typeface="Arial" pitchFamily="34" charset="0"/>
        <a:buChar char="–"/>
        <a:defRPr>
          <a:solidFill>
            <a:schemeClr val="tx1"/>
          </a:solidFill>
          <a:latin typeface="+mj-lt"/>
          <a:cs typeface="+mn-cs"/>
        </a:defRPr>
      </a:lvl3pPr>
      <a:lvl4pPr marL="1073124" indent="-304792" algn="l" rtl="0" fontAlgn="base">
        <a:spcBef>
          <a:spcPct val="0"/>
        </a:spcBef>
        <a:spcAft>
          <a:spcPts val="800"/>
        </a:spcAft>
        <a:buFont typeface="Arial" pitchFamily="34" charset="0"/>
        <a:buChar char="•"/>
        <a:defRPr sz="2133">
          <a:solidFill>
            <a:schemeClr val="tx1"/>
          </a:solidFill>
          <a:latin typeface="+mj-lt"/>
          <a:cs typeface="Microsoft Sans Serif" pitchFamily="34" charset="0"/>
        </a:defRPr>
      </a:lvl4pPr>
      <a:lvl5pPr marL="1377916" indent="-304792" algn="l" rtl="0" fontAlgn="base">
        <a:spcBef>
          <a:spcPct val="0"/>
        </a:spcBef>
        <a:spcAft>
          <a:spcPts val="800"/>
        </a:spcAft>
        <a:buFont typeface="Arial" pitchFamily="34" charset="0"/>
        <a:buChar char="»"/>
        <a:defRPr sz="2133">
          <a:solidFill>
            <a:schemeClr val="tx1"/>
          </a:solidFill>
          <a:latin typeface="+mj-lt"/>
          <a:cs typeface="Microsoft Sans Serif" pitchFamily="34" charset="0"/>
        </a:defRPr>
      </a:lvl5pPr>
      <a:lvl6pPr marL="2578036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6pPr>
      <a:lvl7pPr marL="3187620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7pPr>
      <a:lvl8pPr marL="3797205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8pPr>
      <a:lvl9pPr marL="4406790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143000"/>
            <a:ext cx="1158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ADD text in Arial 24 font size</a:t>
            </a:r>
          </a:p>
          <a:p>
            <a:pPr lvl="1"/>
            <a:r>
              <a:rPr lang="en-GB" noProof="0"/>
              <a:t>Second level in Arial 20 font size</a:t>
            </a:r>
          </a:p>
          <a:p>
            <a:pPr lvl="2"/>
            <a:r>
              <a:rPr lang="en-GB" noProof="0"/>
              <a:t>Third level in Arial 18 font size</a:t>
            </a:r>
          </a:p>
          <a:p>
            <a:pPr lvl="2"/>
            <a:endParaRPr lang="en-GB" noProof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30480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ADD Text Arial 36 Font Size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277813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990600"/>
            <a:ext cx="114808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44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0"/>
            <a:ext cx="294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33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5BAA3-EABB-CC9D-B5EA-8DBB4891B15D}"/>
              </a:ext>
            </a:extLst>
          </p:cNvPr>
          <p:cNvSpPr txBox="1"/>
          <p:nvPr userDrawn="1"/>
        </p:nvSpPr>
        <p:spPr>
          <a:xfrm>
            <a:off x="-50800" y="656753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/>
              <a:t>©2024 Carestream Health – Confidential </a:t>
            </a:r>
          </a:p>
        </p:txBody>
      </p:sp>
    </p:spTree>
    <p:extLst>
      <p:ext uri="{BB962C8B-B14F-4D97-AF65-F5344CB8AC3E}">
        <p14:creationId xmlns:p14="http://schemas.microsoft.com/office/powerpoint/2010/main" val="291618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ransition>
    <p:fade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9pPr>
    </p:titleStyle>
    <p:bodyStyle>
      <a:lvl1pPr algn="l" rtl="0" fontAlgn="base">
        <a:spcBef>
          <a:spcPct val="0"/>
        </a:spcBef>
        <a:spcAft>
          <a:spcPts val="800"/>
        </a:spcAft>
        <a:buFont typeface="Arial" pitchFamily="34" charset="0"/>
        <a:defRPr sz="3200">
          <a:solidFill>
            <a:schemeClr val="tx1"/>
          </a:solidFill>
          <a:latin typeface="+mj-lt"/>
          <a:ea typeface="+mn-ea"/>
          <a:cs typeface="+mn-cs"/>
        </a:defRPr>
      </a:lvl1pPr>
      <a:lvl2pPr marL="463539" indent="-311143" algn="l" rtl="0" fontAlgn="ctr">
        <a:spcBef>
          <a:spcPct val="0"/>
        </a:spcBef>
        <a:spcAft>
          <a:spcPts val="800"/>
        </a:spcAft>
        <a:buClr>
          <a:srgbClr val="EB8519"/>
        </a:buClr>
        <a:buSzPct val="150000"/>
        <a:buChar char="•"/>
        <a:defRPr sz="2667">
          <a:solidFill>
            <a:schemeClr val="tx1"/>
          </a:solidFill>
          <a:latin typeface="+mj-lt"/>
          <a:cs typeface="+mn-cs"/>
        </a:defRPr>
      </a:lvl2pPr>
      <a:lvl3pPr marL="764098" indent="-300559" algn="l" rtl="0" fontAlgn="ctr">
        <a:spcBef>
          <a:spcPct val="0"/>
        </a:spcBef>
        <a:spcAft>
          <a:spcPts val="800"/>
        </a:spcAft>
        <a:buFont typeface="Arial" pitchFamily="34" charset="0"/>
        <a:buChar char="–"/>
        <a:defRPr>
          <a:solidFill>
            <a:schemeClr val="tx1"/>
          </a:solidFill>
          <a:latin typeface="+mj-lt"/>
          <a:cs typeface="+mn-cs"/>
        </a:defRPr>
      </a:lvl3pPr>
      <a:lvl4pPr marL="1073124" indent="-304792" algn="l" rtl="0" fontAlgn="base">
        <a:spcBef>
          <a:spcPct val="0"/>
        </a:spcBef>
        <a:spcAft>
          <a:spcPts val="800"/>
        </a:spcAft>
        <a:buFont typeface="Arial" pitchFamily="34" charset="0"/>
        <a:buChar char="•"/>
        <a:defRPr sz="2133">
          <a:solidFill>
            <a:schemeClr val="tx1"/>
          </a:solidFill>
          <a:latin typeface="+mj-lt"/>
          <a:cs typeface="Microsoft Sans Serif" pitchFamily="34" charset="0"/>
        </a:defRPr>
      </a:lvl4pPr>
      <a:lvl5pPr marL="1377916" indent="-304792" algn="l" rtl="0" fontAlgn="base">
        <a:spcBef>
          <a:spcPct val="0"/>
        </a:spcBef>
        <a:spcAft>
          <a:spcPts val="800"/>
        </a:spcAft>
        <a:buFont typeface="Arial" pitchFamily="34" charset="0"/>
        <a:buChar char="»"/>
        <a:defRPr sz="2133">
          <a:solidFill>
            <a:schemeClr val="tx1"/>
          </a:solidFill>
          <a:latin typeface="+mj-lt"/>
          <a:cs typeface="Microsoft Sans Serif" pitchFamily="34" charset="0"/>
        </a:defRPr>
      </a:lvl5pPr>
      <a:lvl6pPr marL="2578036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6pPr>
      <a:lvl7pPr marL="3187620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7pPr>
      <a:lvl8pPr marL="3797205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8pPr>
      <a:lvl9pPr marL="4406790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143000"/>
            <a:ext cx="1158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ADD text in Arial 24 font size</a:t>
            </a:r>
          </a:p>
          <a:p>
            <a:pPr lvl="1"/>
            <a:r>
              <a:rPr lang="en-GB" noProof="0" dirty="0"/>
              <a:t>Second level in Arial 20 font size</a:t>
            </a:r>
          </a:p>
          <a:p>
            <a:pPr lvl="2"/>
            <a:r>
              <a:rPr lang="en-GB" noProof="0" dirty="0"/>
              <a:t>Third level in Arial 18 font size</a:t>
            </a:r>
          </a:p>
          <a:p>
            <a:pPr lvl="2"/>
            <a:endParaRPr lang="en-GB" noProof="0" dirty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30480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ADD Text Arial 36 Font Size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277813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990600"/>
            <a:ext cx="114808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44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0"/>
            <a:ext cx="294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33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1001904" y="6600371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4459" y="6600371"/>
            <a:ext cx="4426783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>
              <a:defRPr/>
            </a:pPr>
            <a:r>
              <a:rPr lang="en-US" sz="1067" dirty="0"/>
              <a:t>©2024 Carestream Health – Confidential </a:t>
            </a:r>
          </a:p>
        </p:txBody>
      </p:sp>
    </p:spTree>
    <p:extLst>
      <p:ext uri="{BB962C8B-B14F-4D97-AF65-F5344CB8AC3E}">
        <p14:creationId xmlns:p14="http://schemas.microsoft.com/office/powerpoint/2010/main" val="261661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ransition>
    <p:fade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9pPr>
    </p:titleStyle>
    <p:bodyStyle>
      <a:lvl1pPr algn="l" rtl="0" fontAlgn="base">
        <a:spcBef>
          <a:spcPct val="0"/>
        </a:spcBef>
        <a:spcAft>
          <a:spcPts val="800"/>
        </a:spcAft>
        <a:buFont typeface="Arial" pitchFamily="34" charset="0"/>
        <a:defRPr sz="3200">
          <a:solidFill>
            <a:schemeClr val="tx1"/>
          </a:solidFill>
          <a:latin typeface="+mj-lt"/>
          <a:ea typeface="+mn-ea"/>
          <a:cs typeface="+mn-cs"/>
        </a:defRPr>
      </a:lvl1pPr>
      <a:lvl2pPr marL="463539" indent="-311143" algn="l" rtl="0" fontAlgn="ctr">
        <a:spcBef>
          <a:spcPct val="0"/>
        </a:spcBef>
        <a:spcAft>
          <a:spcPts val="800"/>
        </a:spcAft>
        <a:buClr>
          <a:srgbClr val="EB8519"/>
        </a:buClr>
        <a:buSzPct val="150000"/>
        <a:buChar char="•"/>
        <a:defRPr sz="2667">
          <a:solidFill>
            <a:schemeClr val="tx1"/>
          </a:solidFill>
          <a:latin typeface="+mj-lt"/>
          <a:cs typeface="+mn-cs"/>
        </a:defRPr>
      </a:lvl2pPr>
      <a:lvl3pPr marL="764098" indent="-300559" algn="l" rtl="0" fontAlgn="ctr">
        <a:spcBef>
          <a:spcPct val="0"/>
        </a:spcBef>
        <a:spcAft>
          <a:spcPts val="800"/>
        </a:spcAft>
        <a:buFont typeface="Arial" pitchFamily="34" charset="0"/>
        <a:buChar char="–"/>
        <a:defRPr>
          <a:solidFill>
            <a:schemeClr val="tx1"/>
          </a:solidFill>
          <a:latin typeface="+mj-lt"/>
          <a:cs typeface="+mn-cs"/>
        </a:defRPr>
      </a:lvl3pPr>
      <a:lvl4pPr marL="1073124" indent="-304792" algn="l" rtl="0" fontAlgn="base">
        <a:spcBef>
          <a:spcPct val="0"/>
        </a:spcBef>
        <a:spcAft>
          <a:spcPts val="800"/>
        </a:spcAft>
        <a:buFont typeface="Arial" pitchFamily="34" charset="0"/>
        <a:buChar char="•"/>
        <a:defRPr sz="2133">
          <a:solidFill>
            <a:schemeClr val="tx1"/>
          </a:solidFill>
          <a:latin typeface="+mj-lt"/>
          <a:cs typeface="Microsoft Sans Serif" pitchFamily="34" charset="0"/>
        </a:defRPr>
      </a:lvl4pPr>
      <a:lvl5pPr marL="1377916" indent="-304792" algn="l" rtl="0" fontAlgn="base">
        <a:spcBef>
          <a:spcPct val="0"/>
        </a:spcBef>
        <a:spcAft>
          <a:spcPts val="800"/>
        </a:spcAft>
        <a:buFont typeface="Arial" pitchFamily="34" charset="0"/>
        <a:buChar char="»"/>
        <a:defRPr sz="2133">
          <a:solidFill>
            <a:schemeClr val="tx1"/>
          </a:solidFill>
          <a:latin typeface="+mj-lt"/>
          <a:cs typeface="Microsoft Sans Serif" pitchFamily="34" charset="0"/>
        </a:defRPr>
      </a:lvl5pPr>
      <a:lvl6pPr marL="2578036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6pPr>
      <a:lvl7pPr marL="3187620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7pPr>
      <a:lvl8pPr marL="3797205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8pPr>
      <a:lvl9pPr marL="4406790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143000"/>
            <a:ext cx="1158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ADD text in Arial 24 font size</a:t>
            </a:r>
          </a:p>
          <a:p>
            <a:pPr lvl="1"/>
            <a:r>
              <a:rPr lang="en-GB" noProof="0"/>
              <a:t>Second level in Arial 20 font size</a:t>
            </a:r>
          </a:p>
          <a:p>
            <a:pPr lvl="2"/>
            <a:r>
              <a:rPr lang="en-GB" noProof="0"/>
              <a:t>Third level in Arial 18 font size</a:t>
            </a:r>
          </a:p>
          <a:p>
            <a:pPr lvl="2"/>
            <a:endParaRPr lang="en-GB" noProof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304802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ADD Text Arial 36 Font Size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277813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990600"/>
            <a:ext cx="114808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44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0"/>
            <a:ext cx="294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33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1001904" y="6600371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4461" y="6600371"/>
            <a:ext cx="4426783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>
              <a:defRPr/>
            </a:pPr>
            <a:r>
              <a:rPr lang="en-US" sz="1067" dirty="0"/>
              <a:t>©2024 Carestream Health – Confidential </a:t>
            </a:r>
          </a:p>
        </p:txBody>
      </p:sp>
    </p:spTree>
    <p:extLst>
      <p:ext uri="{BB962C8B-B14F-4D97-AF65-F5344CB8AC3E}">
        <p14:creationId xmlns:p14="http://schemas.microsoft.com/office/powerpoint/2010/main" val="295094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ransition>
    <p:fade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5pPr>
      <a:lvl6pPr marL="60957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6pPr>
      <a:lvl7pPr marL="121914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7pPr>
      <a:lvl8pPr marL="1828709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8pPr>
      <a:lvl9pPr marL="2438278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9pPr>
    </p:titleStyle>
    <p:bodyStyle>
      <a:lvl1pPr algn="l" rtl="0" fontAlgn="base">
        <a:spcBef>
          <a:spcPct val="0"/>
        </a:spcBef>
        <a:spcAft>
          <a:spcPts val="800"/>
        </a:spcAft>
        <a:buFont typeface="Arial" pitchFamily="34" charset="0"/>
        <a:defRPr sz="3200">
          <a:solidFill>
            <a:schemeClr val="tx1"/>
          </a:solidFill>
          <a:latin typeface="+mj-lt"/>
          <a:ea typeface="+mn-ea"/>
          <a:cs typeface="+mn-cs"/>
        </a:defRPr>
      </a:lvl1pPr>
      <a:lvl2pPr marL="463527" indent="-311135" algn="l" rtl="0" fontAlgn="ctr">
        <a:spcBef>
          <a:spcPct val="0"/>
        </a:spcBef>
        <a:spcAft>
          <a:spcPts val="800"/>
        </a:spcAft>
        <a:buClr>
          <a:srgbClr val="EB8519"/>
        </a:buClr>
        <a:buSzPct val="150000"/>
        <a:buChar char="•"/>
        <a:defRPr sz="2667">
          <a:solidFill>
            <a:schemeClr val="tx1"/>
          </a:solidFill>
          <a:latin typeface="+mj-lt"/>
          <a:cs typeface="+mn-cs"/>
        </a:defRPr>
      </a:lvl2pPr>
      <a:lvl3pPr marL="764080" indent="-300551" algn="l" rtl="0" fontAlgn="ctr">
        <a:spcBef>
          <a:spcPct val="0"/>
        </a:spcBef>
        <a:spcAft>
          <a:spcPts val="800"/>
        </a:spcAft>
        <a:buFont typeface="Arial" pitchFamily="34" charset="0"/>
        <a:buChar char="–"/>
        <a:defRPr>
          <a:solidFill>
            <a:schemeClr val="tx1"/>
          </a:solidFill>
          <a:latin typeface="+mj-lt"/>
          <a:cs typeface="+mn-cs"/>
        </a:defRPr>
      </a:lvl3pPr>
      <a:lvl4pPr marL="1073097" indent="-304784" algn="l" rtl="0" fontAlgn="base">
        <a:spcBef>
          <a:spcPct val="0"/>
        </a:spcBef>
        <a:spcAft>
          <a:spcPts val="800"/>
        </a:spcAft>
        <a:buFont typeface="Arial" pitchFamily="34" charset="0"/>
        <a:buChar char="•"/>
        <a:defRPr sz="2133">
          <a:solidFill>
            <a:schemeClr val="tx1"/>
          </a:solidFill>
          <a:latin typeface="+mj-lt"/>
          <a:cs typeface="Microsoft Sans Serif" pitchFamily="34" charset="0"/>
        </a:defRPr>
      </a:lvl4pPr>
      <a:lvl5pPr marL="1377882" indent="-304784" algn="l" rtl="0" fontAlgn="base">
        <a:spcBef>
          <a:spcPct val="0"/>
        </a:spcBef>
        <a:spcAft>
          <a:spcPts val="800"/>
        </a:spcAft>
        <a:buFont typeface="Arial" pitchFamily="34" charset="0"/>
        <a:buChar char="»"/>
        <a:defRPr sz="2133">
          <a:solidFill>
            <a:schemeClr val="tx1"/>
          </a:solidFill>
          <a:latin typeface="+mj-lt"/>
          <a:cs typeface="Microsoft Sans Serif" pitchFamily="34" charset="0"/>
        </a:defRPr>
      </a:lvl5pPr>
      <a:lvl6pPr marL="2577972" indent="-30055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6pPr>
      <a:lvl7pPr marL="3187540" indent="-30055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7pPr>
      <a:lvl8pPr marL="3797110" indent="-30055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8pPr>
      <a:lvl9pPr marL="4406680" indent="-30055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143000"/>
            <a:ext cx="1158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ADD text in Arial 24 font size</a:t>
            </a:r>
          </a:p>
          <a:p>
            <a:pPr lvl="1"/>
            <a:r>
              <a:rPr lang="en-GB" noProof="0"/>
              <a:t>Second level in Arial 20 font size</a:t>
            </a:r>
          </a:p>
          <a:p>
            <a:pPr lvl="2"/>
            <a:r>
              <a:rPr lang="en-GB" noProof="0"/>
              <a:t>Third level in Arial 18 font size</a:t>
            </a:r>
          </a:p>
          <a:p>
            <a:pPr lvl="2"/>
            <a:endParaRPr lang="en-GB" noProof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30480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ADD Text Arial 36 Font Size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277813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990600"/>
            <a:ext cx="114808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44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0"/>
            <a:ext cx="294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33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1001904" y="6600371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4459" y="6600371"/>
            <a:ext cx="4426783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>
              <a:defRPr/>
            </a:pPr>
            <a:r>
              <a:rPr lang="en-US" sz="1067" dirty="0"/>
              <a:t>©2024 Carestream Health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6390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>
    <p:fade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9pPr>
    </p:titleStyle>
    <p:bodyStyle>
      <a:lvl1pPr algn="l" rtl="0" fontAlgn="base">
        <a:spcBef>
          <a:spcPct val="0"/>
        </a:spcBef>
        <a:spcAft>
          <a:spcPts val="800"/>
        </a:spcAft>
        <a:buFont typeface="Arial" pitchFamily="34" charset="0"/>
        <a:defRPr sz="3200">
          <a:solidFill>
            <a:schemeClr val="tx1"/>
          </a:solidFill>
          <a:latin typeface="+mj-lt"/>
          <a:ea typeface="+mn-ea"/>
          <a:cs typeface="+mn-cs"/>
        </a:defRPr>
      </a:lvl1pPr>
      <a:lvl2pPr marL="463539" indent="-311143" algn="l" rtl="0" fontAlgn="ctr">
        <a:spcBef>
          <a:spcPct val="0"/>
        </a:spcBef>
        <a:spcAft>
          <a:spcPts val="800"/>
        </a:spcAft>
        <a:buClr>
          <a:srgbClr val="EB8519"/>
        </a:buClr>
        <a:buSzPct val="150000"/>
        <a:buChar char="•"/>
        <a:defRPr sz="2667">
          <a:solidFill>
            <a:schemeClr val="tx1"/>
          </a:solidFill>
          <a:latin typeface="+mj-lt"/>
          <a:cs typeface="+mn-cs"/>
        </a:defRPr>
      </a:lvl2pPr>
      <a:lvl3pPr marL="764098" indent="-300559" algn="l" rtl="0" fontAlgn="ctr">
        <a:spcBef>
          <a:spcPct val="0"/>
        </a:spcBef>
        <a:spcAft>
          <a:spcPts val="800"/>
        </a:spcAft>
        <a:buFont typeface="Arial" pitchFamily="34" charset="0"/>
        <a:buChar char="–"/>
        <a:defRPr>
          <a:solidFill>
            <a:schemeClr val="tx1"/>
          </a:solidFill>
          <a:latin typeface="+mj-lt"/>
          <a:cs typeface="+mn-cs"/>
        </a:defRPr>
      </a:lvl3pPr>
      <a:lvl4pPr marL="1073124" indent="-304792" algn="l" rtl="0" fontAlgn="base">
        <a:spcBef>
          <a:spcPct val="0"/>
        </a:spcBef>
        <a:spcAft>
          <a:spcPts val="800"/>
        </a:spcAft>
        <a:buFont typeface="Arial" pitchFamily="34" charset="0"/>
        <a:buChar char="•"/>
        <a:defRPr sz="2133">
          <a:solidFill>
            <a:schemeClr val="tx1"/>
          </a:solidFill>
          <a:latin typeface="+mj-lt"/>
          <a:cs typeface="Microsoft Sans Serif" pitchFamily="34" charset="0"/>
        </a:defRPr>
      </a:lvl4pPr>
      <a:lvl5pPr marL="1377916" indent="-304792" algn="l" rtl="0" fontAlgn="base">
        <a:spcBef>
          <a:spcPct val="0"/>
        </a:spcBef>
        <a:spcAft>
          <a:spcPts val="800"/>
        </a:spcAft>
        <a:buFont typeface="Arial" pitchFamily="34" charset="0"/>
        <a:buChar char="»"/>
        <a:defRPr sz="2133">
          <a:solidFill>
            <a:schemeClr val="tx1"/>
          </a:solidFill>
          <a:latin typeface="+mj-lt"/>
          <a:cs typeface="Microsoft Sans Serif" pitchFamily="34" charset="0"/>
        </a:defRPr>
      </a:lvl5pPr>
      <a:lvl6pPr marL="2578036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6pPr>
      <a:lvl7pPr marL="3187620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7pPr>
      <a:lvl8pPr marL="3797205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8pPr>
      <a:lvl9pPr marL="4406790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292100"/>
            <a:ext cx="1158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Use as closing slide to your presentation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676401"/>
            <a:ext cx="115824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Highlight slide, select Design from tool bar and apply slide design to selected slide then go to  Slide Layout and select Blanks.</a:t>
            </a:r>
          </a:p>
          <a:p>
            <a:pPr lvl="0"/>
            <a:r>
              <a:rPr lang="en-US" dirty="0"/>
              <a:t>Title and text placeholders should be removed and only the </a:t>
            </a:r>
            <a:r>
              <a:rPr lang="en-US" dirty="0" err="1"/>
              <a:t>Carestream</a:t>
            </a:r>
            <a:r>
              <a:rPr lang="en-US" dirty="0"/>
              <a:t> Logo will appear on a blank white slide background.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11001904" y="6595872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14459" y="6629400"/>
            <a:ext cx="4426783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>
              <a:defRPr/>
            </a:pPr>
            <a:r>
              <a:rPr lang="en-US" sz="1067" dirty="0"/>
              <a:t>©2024 Carestream Health - Confidential</a:t>
            </a:r>
          </a:p>
        </p:txBody>
      </p:sp>
      <p:pic>
        <p:nvPicPr>
          <p:cNvPr id="7" name="Picture 6" descr="Trademark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997657" y="3036629"/>
            <a:ext cx="3578801" cy="9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5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9pPr>
    </p:titleStyle>
    <p:bodyStyle>
      <a:lvl1pPr marL="0" indent="0" algn="l" rtl="0" eaLnBrk="0" fontAlgn="base" hangingPunct="0">
        <a:spcBef>
          <a:spcPct val="100000"/>
        </a:spcBef>
        <a:spcAft>
          <a:spcPct val="50000"/>
        </a:spcAft>
        <a:buFont typeface="Arial" pitchFamily="34" charset="0"/>
        <a:defRPr sz="1867">
          <a:solidFill>
            <a:schemeClr val="tx1"/>
          </a:solidFill>
          <a:latin typeface="+mn-lt"/>
          <a:ea typeface="+mn-ea"/>
          <a:cs typeface="+mn-cs"/>
        </a:defRPr>
      </a:lvl1pPr>
      <a:lvl2pPr marL="378875" indent="-224361" algn="l" rtl="0" eaLnBrk="0" fontAlgn="ctr" hangingPunct="0">
        <a:spcBef>
          <a:spcPct val="0"/>
        </a:spcBef>
        <a:spcAft>
          <a:spcPct val="50000"/>
        </a:spcAft>
        <a:buClr>
          <a:srgbClr val="EB8519"/>
        </a:buClr>
        <a:buSzPct val="150000"/>
        <a:buChar char="•"/>
        <a:defRPr sz="2133">
          <a:solidFill>
            <a:schemeClr val="tx1"/>
          </a:solidFill>
          <a:latin typeface="Microsoft Sans Serif" pitchFamily="34" charset="0"/>
          <a:cs typeface="+mn-cs"/>
        </a:defRPr>
      </a:lvl2pPr>
      <a:lvl3pPr marL="766214" indent="-156629" algn="l" rtl="0" eaLnBrk="0" fontAlgn="ctr" hangingPunct="0">
        <a:spcBef>
          <a:spcPct val="0"/>
        </a:spcBef>
        <a:spcAft>
          <a:spcPct val="50000"/>
        </a:spcAft>
        <a:buFont typeface="Arial" pitchFamily="34" charset="0"/>
        <a:buChar char="–"/>
        <a:defRPr sz="1867">
          <a:solidFill>
            <a:schemeClr val="tx1"/>
          </a:solidFill>
          <a:latin typeface="Microsoft Sans Serif" pitchFamily="34" charset="0"/>
          <a:cs typeface="+mn-cs"/>
        </a:defRPr>
      </a:lvl3pPr>
      <a:lvl4pPr marL="1380032" indent="-30267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33">
          <a:solidFill>
            <a:schemeClr val="tx1"/>
          </a:solidFill>
          <a:latin typeface="Helvetica" pitchFamily="34" charset="0"/>
          <a:cs typeface="+mn-cs"/>
        </a:defRPr>
      </a:lvl4pPr>
      <a:lvl5pPr marL="1832988" indent="-30055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+mn-cs"/>
        </a:defRPr>
      </a:lvl5pPr>
      <a:lvl6pPr marL="2442572" indent="-30055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+mn-cs"/>
        </a:defRPr>
      </a:lvl6pPr>
      <a:lvl7pPr marL="3052157" indent="-30055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+mn-cs"/>
        </a:defRPr>
      </a:lvl7pPr>
      <a:lvl8pPr marL="3661742" indent="-30055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+mn-cs"/>
        </a:defRPr>
      </a:lvl8pPr>
      <a:lvl9pPr marL="4271327" indent="-30055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292100"/>
            <a:ext cx="1158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Use as closing slide to your presentation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676401"/>
            <a:ext cx="115824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Highlight slide, select Design from tool bar and apply slide design to selected slide then go to  Slide Layout and select Blanks.</a:t>
            </a:r>
          </a:p>
          <a:p>
            <a:pPr lvl="0"/>
            <a:r>
              <a:rPr lang="en-US" dirty="0"/>
              <a:t>Title and text placeholders should be removed and only the </a:t>
            </a:r>
            <a:r>
              <a:rPr lang="en-US" dirty="0" err="1"/>
              <a:t>Carestream</a:t>
            </a:r>
            <a:r>
              <a:rPr lang="en-US" dirty="0"/>
              <a:t> Logo will appear on a blank white slide background.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11001904" y="6595872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14459" y="6629400"/>
            <a:ext cx="4426783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>
              <a:defRPr/>
            </a:pPr>
            <a:r>
              <a:rPr lang="en-US" sz="1067" dirty="0"/>
              <a:t>©202 Carestream Health – Confidential</a:t>
            </a:r>
          </a:p>
        </p:txBody>
      </p:sp>
      <p:pic>
        <p:nvPicPr>
          <p:cNvPr id="7" name="Picture 6" descr="Trademark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997657" y="3036629"/>
            <a:ext cx="3578801" cy="9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9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9pPr>
    </p:titleStyle>
    <p:bodyStyle>
      <a:lvl1pPr marL="0" indent="0" algn="l" rtl="0" eaLnBrk="0" fontAlgn="base" hangingPunct="0">
        <a:spcBef>
          <a:spcPct val="100000"/>
        </a:spcBef>
        <a:spcAft>
          <a:spcPct val="50000"/>
        </a:spcAft>
        <a:buFont typeface="Arial" pitchFamily="34" charset="0"/>
        <a:defRPr sz="1867">
          <a:solidFill>
            <a:schemeClr val="tx1"/>
          </a:solidFill>
          <a:latin typeface="+mn-lt"/>
          <a:ea typeface="+mn-ea"/>
          <a:cs typeface="+mn-cs"/>
        </a:defRPr>
      </a:lvl1pPr>
      <a:lvl2pPr marL="378875" indent="-224361" algn="l" rtl="0" eaLnBrk="0" fontAlgn="ctr" hangingPunct="0">
        <a:spcBef>
          <a:spcPct val="0"/>
        </a:spcBef>
        <a:spcAft>
          <a:spcPct val="50000"/>
        </a:spcAft>
        <a:buClr>
          <a:srgbClr val="EB8519"/>
        </a:buClr>
        <a:buSzPct val="150000"/>
        <a:buChar char="•"/>
        <a:defRPr sz="2133">
          <a:solidFill>
            <a:schemeClr val="tx1"/>
          </a:solidFill>
          <a:latin typeface="Microsoft Sans Serif" pitchFamily="34" charset="0"/>
          <a:cs typeface="+mn-cs"/>
        </a:defRPr>
      </a:lvl2pPr>
      <a:lvl3pPr marL="766214" indent="-156629" algn="l" rtl="0" eaLnBrk="0" fontAlgn="ctr" hangingPunct="0">
        <a:spcBef>
          <a:spcPct val="0"/>
        </a:spcBef>
        <a:spcAft>
          <a:spcPct val="50000"/>
        </a:spcAft>
        <a:buFont typeface="Arial" pitchFamily="34" charset="0"/>
        <a:buChar char="–"/>
        <a:defRPr sz="1867">
          <a:solidFill>
            <a:schemeClr val="tx1"/>
          </a:solidFill>
          <a:latin typeface="Microsoft Sans Serif" pitchFamily="34" charset="0"/>
          <a:cs typeface="+mn-cs"/>
        </a:defRPr>
      </a:lvl3pPr>
      <a:lvl4pPr marL="1380032" indent="-30267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33">
          <a:solidFill>
            <a:schemeClr val="tx1"/>
          </a:solidFill>
          <a:latin typeface="Helvetica" pitchFamily="34" charset="0"/>
          <a:cs typeface="+mn-cs"/>
        </a:defRPr>
      </a:lvl4pPr>
      <a:lvl5pPr marL="1832988" indent="-30055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+mn-cs"/>
        </a:defRPr>
      </a:lvl5pPr>
      <a:lvl6pPr marL="2442572" indent="-30055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+mn-cs"/>
        </a:defRPr>
      </a:lvl6pPr>
      <a:lvl7pPr marL="3052157" indent="-30055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+mn-cs"/>
        </a:defRPr>
      </a:lvl7pPr>
      <a:lvl8pPr marL="3661742" indent="-30055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+mn-cs"/>
        </a:defRPr>
      </a:lvl8pPr>
      <a:lvl9pPr marL="4271327" indent="-30055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143000"/>
            <a:ext cx="1158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ADD text in Arial 24 font size</a:t>
            </a:r>
          </a:p>
          <a:p>
            <a:pPr lvl="1"/>
            <a:r>
              <a:rPr lang="en-GB" noProof="0"/>
              <a:t>Second level in Arial 20 font size</a:t>
            </a:r>
          </a:p>
          <a:p>
            <a:pPr lvl="2"/>
            <a:r>
              <a:rPr lang="en-GB" noProof="0"/>
              <a:t>Third level in Arial 18 font size</a:t>
            </a:r>
          </a:p>
          <a:p>
            <a:pPr lvl="2"/>
            <a:endParaRPr lang="en-GB" noProof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304800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ADD text Arial 36 font size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12192000" cy="277813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990600"/>
            <a:ext cx="114808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44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0"/>
            <a:ext cx="294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9703DB-D8F5-8EB4-5F7A-2B9025061363}"/>
              </a:ext>
            </a:extLst>
          </p:cNvPr>
          <p:cNvSpPr txBox="1"/>
          <p:nvPr userDrawn="1"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/>
              <a:t>©2023 Carestream Health –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40057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>
    <p:fade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9pPr>
    </p:titleStyle>
    <p:bodyStyle>
      <a:lvl1pPr algn="l" rtl="0" eaLnBrk="1" fontAlgn="base" hangingPunct="1">
        <a:spcBef>
          <a:spcPct val="0"/>
        </a:spcBef>
        <a:spcAft>
          <a:spcPts val="600"/>
        </a:spcAft>
        <a:buFont typeface="Arial" pitchFamily="34" charset="0"/>
        <a:defRPr sz="2400">
          <a:solidFill>
            <a:schemeClr val="tx1"/>
          </a:solidFill>
          <a:latin typeface="+mj-lt"/>
          <a:ea typeface="+mn-ea"/>
          <a:cs typeface="+mn-cs"/>
        </a:defRPr>
      </a:lvl1pPr>
      <a:lvl2pPr marL="347663" indent="-233363" algn="l" rtl="0" eaLnBrk="1" fontAlgn="ctr" hangingPunct="1">
        <a:spcBef>
          <a:spcPct val="0"/>
        </a:spcBef>
        <a:spcAft>
          <a:spcPts val="600"/>
        </a:spcAft>
        <a:buClr>
          <a:srgbClr val="EB8519"/>
        </a:buClr>
        <a:buSzPct val="150000"/>
        <a:buChar char="•"/>
        <a:defRPr sz="2000">
          <a:solidFill>
            <a:schemeClr val="tx1"/>
          </a:solidFill>
          <a:latin typeface="+mj-lt"/>
          <a:cs typeface="+mn-cs"/>
        </a:defRPr>
      </a:lvl2pPr>
      <a:lvl3pPr marL="573088" indent="-225425" algn="l" rtl="0" eaLnBrk="1" fontAlgn="ctr" hangingPunct="1">
        <a:spcBef>
          <a:spcPct val="0"/>
        </a:spcBef>
        <a:spcAft>
          <a:spcPts val="600"/>
        </a:spcAft>
        <a:buFont typeface="Arial" pitchFamily="34" charset="0"/>
        <a:buChar char="–"/>
        <a:defRPr>
          <a:solidFill>
            <a:schemeClr val="tx1"/>
          </a:solidFill>
          <a:latin typeface="+mj-lt"/>
          <a:cs typeface="+mn-cs"/>
        </a:defRPr>
      </a:lvl3pPr>
      <a:lvl4pPr marL="804863" indent="-228600" algn="l" rtl="0" eaLnBrk="1" fontAlgn="base" hangingPunct="1">
        <a:spcBef>
          <a:spcPct val="0"/>
        </a:spcBef>
        <a:spcAft>
          <a:spcPts val="600"/>
        </a:spcAft>
        <a:buFont typeface="Arial" pitchFamily="34" charset="0"/>
        <a:buChar char="•"/>
        <a:defRPr sz="1600">
          <a:solidFill>
            <a:schemeClr val="tx1"/>
          </a:solidFill>
          <a:latin typeface="+mj-lt"/>
          <a:cs typeface="Microsoft Sans Serif" pitchFamily="34" charset="0"/>
        </a:defRPr>
      </a:lvl4pPr>
      <a:lvl5pPr marL="1033463" indent="-228600" algn="l" rtl="0" eaLnBrk="1" fontAlgn="base" hangingPunct="1">
        <a:spcBef>
          <a:spcPct val="0"/>
        </a:spcBef>
        <a:spcAft>
          <a:spcPts val="600"/>
        </a:spcAft>
        <a:buFont typeface="Arial" pitchFamily="34" charset="0"/>
        <a:buChar char="»"/>
        <a:defRPr sz="1600">
          <a:solidFill>
            <a:schemeClr val="tx1"/>
          </a:solidFill>
          <a:latin typeface="+mj-lt"/>
          <a:cs typeface="Microsoft Sans Serif" pitchFamily="34" charset="0"/>
        </a:defRPr>
      </a:lvl5pPr>
      <a:lvl6pPr marL="1933575" indent="-22542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chemeClr val="tx1"/>
          </a:solidFill>
          <a:latin typeface="Helvetica" pitchFamily="34" charset="0"/>
          <a:cs typeface="Microsoft Sans Serif" pitchFamily="34" charset="0"/>
        </a:defRPr>
      </a:lvl6pPr>
      <a:lvl7pPr marL="2390775" indent="-22542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chemeClr val="tx1"/>
          </a:solidFill>
          <a:latin typeface="Helvetica" pitchFamily="34" charset="0"/>
          <a:cs typeface="Microsoft Sans Serif" pitchFamily="34" charset="0"/>
        </a:defRPr>
      </a:lvl7pPr>
      <a:lvl8pPr marL="2847975" indent="-22542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chemeClr val="tx1"/>
          </a:solidFill>
          <a:latin typeface="Helvetica" pitchFamily="34" charset="0"/>
          <a:cs typeface="Microsoft Sans Serif" pitchFamily="34" charset="0"/>
        </a:defRPr>
      </a:lvl8pPr>
      <a:lvl9pPr marL="3305175" indent="-22542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chemeClr val="tx1"/>
          </a:solidFill>
          <a:latin typeface="Helvetica" pitchFamily="34" charset="0"/>
          <a:cs typeface="Microsoft Sans Serif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id="{EFEBB1EA-E1AA-4892-86D1-8AACBAB293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1158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ADD text in Arial 24 font size</a:t>
            </a:r>
          </a:p>
          <a:p>
            <a:pPr lvl="1"/>
            <a:r>
              <a:rPr lang="en-GB" altLang="zh-CN"/>
              <a:t>Second level in Arial 20 font size</a:t>
            </a:r>
          </a:p>
          <a:p>
            <a:pPr lvl="2"/>
            <a:r>
              <a:rPr lang="en-GB" altLang="zh-CN"/>
              <a:t>Third level in Arial 18 font size</a:t>
            </a:r>
          </a:p>
          <a:p>
            <a:pPr lvl="2"/>
            <a:endParaRPr lang="en-GB" altLang="zh-CN"/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0F46C356-45B1-4684-BEB1-7D99C964B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1"/>
            <a:ext cx="115824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ADD Text Arial 36 Font Size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519BF6-AF88-4E24-A7DC-28FD46444C71}"/>
              </a:ext>
            </a:extLst>
          </p:cNvPr>
          <p:cNvSpPr/>
          <p:nvPr/>
        </p:nvSpPr>
        <p:spPr>
          <a:xfrm>
            <a:off x="0" y="1"/>
            <a:ext cx="12192000" cy="277284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CN" sz="2400" dirty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4D33A6-C05E-4AA9-B11E-A2BBD9F12577}"/>
              </a:ext>
            </a:extLst>
          </p:cNvPr>
          <p:cNvCxnSpPr/>
          <p:nvPr/>
        </p:nvCxnSpPr>
        <p:spPr>
          <a:xfrm>
            <a:off x="304800" y="990600"/>
            <a:ext cx="114808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44" name="Rectangle 16">
            <a:extLst>
              <a:ext uri="{FF2B5EF4-FFF2-40B4-BE49-F238E27FC236}">
                <a16:creationId xmlns:a16="http://schemas.microsoft.com/office/drawing/2014/main" id="{FB578919-1A53-4A0D-8173-F69A13931C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0"/>
            <a:ext cx="294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33">
                <a:solidFill>
                  <a:schemeClr val="bg1"/>
                </a:solidFill>
                <a:ea typeface="SimSun" panose="02010600030101010101" pitchFamily="2" charset="-122"/>
              </a:defRPr>
            </a:lvl1pPr>
          </a:lstStyle>
          <a:p>
            <a:r>
              <a:rPr lang="en-US" altLang="zh-CN" dirty="0"/>
              <a:t>p.</a:t>
            </a:r>
            <a:fld id="{5DCBAD37-9D01-45DB-8ADE-EDB562FA7793}" type="slidenum">
              <a:rPr lang="en-US" altLang="zh-CN"/>
              <a:pPr/>
              <a:t>‹#›</a:t>
            </a:fld>
            <a:endParaRPr lang="en-US" altLang="zh-CN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A0259F1-0855-4CC8-8EDE-1073B186750D}"/>
              </a:ext>
            </a:extLst>
          </p:cNvPr>
          <p:cNvSpPr txBox="1">
            <a:spLocks/>
          </p:cNvSpPr>
          <p:nvPr userDrawn="1"/>
        </p:nvSpPr>
        <p:spPr>
          <a:xfrm>
            <a:off x="11002434" y="6599767"/>
            <a:ext cx="1159933" cy="228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zh-CN" sz="1067" dirty="0">
                <a:ea typeface="SimSun" panose="02010600030101010101" pitchFamily="2" charset="-122"/>
              </a:rPr>
              <a:t>“Rx only”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738464A-BA0D-4FC3-A821-9E1EDA099762}"/>
              </a:ext>
            </a:extLst>
          </p:cNvPr>
          <p:cNvSpPr txBox="1">
            <a:spLocks/>
          </p:cNvSpPr>
          <p:nvPr userDrawn="1"/>
        </p:nvSpPr>
        <p:spPr>
          <a:xfrm>
            <a:off x="14818" y="6599767"/>
            <a:ext cx="4425949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>
              <a:defRPr/>
            </a:pPr>
            <a:r>
              <a:rPr lang="en-US" sz="1067" dirty="0"/>
              <a:t>©2024 Carestream Health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7312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800"/>
        </a:spcAft>
        <a:buFont typeface="Arial" panose="020B0604020202020204" pitchFamily="34" charset="0"/>
        <a:defRPr sz="3200">
          <a:solidFill>
            <a:schemeClr val="tx1"/>
          </a:solidFill>
          <a:latin typeface="+mj-lt"/>
          <a:ea typeface="+mn-ea"/>
          <a:cs typeface="+mn-cs"/>
        </a:defRPr>
      </a:lvl1pPr>
      <a:lvl2pPr marL="463539" indent="-311143" algn="l" rtl="0" eaLnBrk="0" fontAlgn="ctr" hangingPunct="0">
        <a:spcBef>
          <a:spcPct val="0"/>
        </a:spcBef>
        <a:spcAft>
          <a:spcPts val="800"/>
        </a:spcAft>
        <a:buClr>
          <a:srgbClr val="EB8519"/>
        </a:buClr>
        <a:buSzPct val="150000"/>
        <a:buChar char="•"/>
        <a:defRPr sz="2667">
          <a:solidFill>
            <a:schemeClr val="tx1"/>
          </a:solidFill>
          <a:latin typeface="+mj-lt"/>
          <a:cs typeface="+mn-cs"/>
        </a:defRPr>
      </a:lvl2pPr>
      <a:lvl3pPr marL="764098" indent="-300559" algn="l" rtl="0" eaLnBrk="0" fontAlgn="ctr" hangingPunct="0">
        <a:spcBef>
          <a:spcPct val="0"/>
        </a:spcBef>
        <a:spcAft>
          <a:spcPts val="800"/>
        </a:spcAft>
        <a:buFont typeface="Arial" panose="020B0604020202020204" pitchFamily="34" charset="0"/>
        <a:buChar char="–"/>
        <a:defRPr>
          <a:solidFill>
            <a:schemeClr val="tx1"/>
          </a:solidFill>
          <a:latin typeface="+mj-lt"/>
          <a:cs typeface="+mn-cs"/>
        </a:defRPr>
      </a:lvl3pPr>
      <a:lvl4pPr marL="1073124" indent="-304792" algn="l" rtl="0" eaLnBrk="0" fontAlgn="base" hangingPunct="0">
        <a:spcBef>
          <a:spcPct val="0"/>
        </a:spcBef>
        <a:spcAft>
          <a:spcPts val="800"/>
        </a:spcAft>
        <a:buFont typeface="Arial" panose="020B0604020202020204" pitchFamily="34" charset="0"/>
        <a:buChar char="•"/>
        <a:defRPr sz="2133">
          <a:solidFill>
            <a:schemeClr val="tx1"/>
          </a:solidFill>
          <a:latin typeface="+mj-lt"/>
          <a:cs typeface="Microsoft Sans Serif" pitchFamily="34" charset="0"/>
        </a:defRPr>
      </a:lvl4pPr>
      <a:lvl5pPr marL="1377916" indent="-304792" algn="l" rtl="0" eaLnBrk="0" fontAlgn="base" hangingPunct="0">
        <a:spcBef>
          <a:spcPct val="0"/>
        </a:spcBef>
        <a:spcAft>
          <a:spcPts val="800"/>
        </a:spcAft>
        <a:buFont typeface="Arial" panose="020B0604020202020204" pitchFamily="34" charset="0"/>
        <a:buChar char="»"/>
        <a:defRPr sz="2133">
          <a:solidFill>
            <a:schemeClr val="tx1"/>
          </a:solidFill>
          <a:latin typeface="+mj-lt"/>
          <a:cs typeface="Microsoft Sans Serif" pitchFamily="34" charset="0"/>
        </a:defRPr>
      </a:lvl5pPr>
      <a:lvl6pPr marL="2578036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6pPr>
      <a:lvl7pPr marL="3187620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7pPr>
      <a:lvl8pPr marL="3797205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8pPr>
      <a:lvl9pPr marL="4406790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2">
            <a:extLst>
              <a:ext uri="{FF2B5EF4-FFF2-40B4-BE49-F238E27FC236}">
                <a16:creationId xmlns:a16="http://schemas.microsoft.com/office/drawing/2014/main" id="{013754E4-E58C-4C75-8478-15B787406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1158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ADD text in Arial 24 font size</a:t>
            </a:r>
          </a:p>
          <a:p>
            <a:pPr lvl="1"/>
            <a:r>
              <a:rPr lang="en-GB" altLang="zh-CN"/>
              <a:t>Second level in Arial 20 font size</a:t>
            </a:r>
          </a:p>
          <a:p>
            <a:pPr lvl="2"/>
            <a:r>
              <a:rPr lang="en-GB" altLang="zh-CN"/>
              <a:t>Third level in Arial 18 font size</a:t>
            </a:r>
          </a:p>
          <a:p>
            <a:pPr lvl="2"/>
            <a:endParaRPr lang="en-GB" altLang="zh-CN"/>
          </a:p>
        </p:txBody>
      </p:sp>
      <p:sp>
        <p:nvSpPr>
          <p:cNvPr id="8195" name="Title Placeholder 1">
            <a:extLst>
              <a:ext uri="{FF2B5EF4-FFF2-40B4-BE49-F238E27FC236}">
                <a16:creationId xmlns:a16="http://schemas.microsoft.com/office/drawing/2014/main" id="{80BDA2B2-3E0A-4E4D-B8F4-23B1E4574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1"/>
            <a:ext cx="115824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ADD Text Arial 36 Font Size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70026A-1B5F-41E4-9468-5B6D93887486}"/>
              </a:ext>
            </a:extLst>
          </p:cNvPr>
          <p:cNvSpPr/>
          <p:nvPr/>
        </p:nvSpPr>
        <p:spPr>
          <a:xfrm>
            <a:off x="0" y="1"/>
            <a:ext cx="12192000" cy="277284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CN" sz="2400" dirty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289B92-D3A3-473C-BB39-CAF4C9FCC8C0}"/>
              </a:ext>
            </a:extLst>
          </p:cNvPr>
          <p:cNvCxnSpPr/>
          <p:nvPr/>
        </p:nvCxnSpPr>
        <p:spPr>
          <a:xfrm>
            <a:off x="304800" y="990600"/>
            <a:ext cx="114808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44" name="Rectangle 16">
            <a:extLst>
              <a:ext uri="{FF2B5EF4-FFF2-40B4-BE49-F238E27FC236}">
                <a16:creationId xmlns:a16="http://schemas.microsoft.com/office/drawing/2014/main" id="{AD0E24BF-5A23-4566-A864-5749A2EADF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0"/>
            <a:ext cx="294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33">
                <a:solidFill>
                  <a:schemeClr val="bg1"/>
                </a:solidFill>
                <a:ea typeface="SimSun" panose="02010600030101010101" pitchFamily="2" charset="-122"/>
              </a:defRPr>
            </a:lvl1pPr>
          </a:lstStyle>
          <a:p>
            <a:r>
              <a:rPr lang="en-US" altLang="zh-CN" dirty="0"/>
              <a:t>p.</a:t>
            </a:r>
            <a:fld id="{23663076-0DE2-4621-BBD7-AD9E1547DE09}" type="slidenum">
              <a:rPr lang="en-US" altLang="zh-CN"/>
              <a:pPr/>
              <a:t>‹#›</a:t>
            </a:fld>
            <a:endParaRPr lang="en-US" altLang="zh-CN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79F4372-C5E2-4711-8B17-6DD1E4A8F2DC}"/>
              </a:ext>
            </a:extLst>
          </p:cNvPr>
          <p:cNvSpPr txBox="1">
            <a:spLocks/>
          </p:cNvSpPr>
          <p:nvPr userDrawn="1"/>
        </p:nvSpPr>
        <p:spPr>
          <a:xfrm>
            <a:off x="11002434" y="6599767"/>
            <a:ext cx="1159933" cy="228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zh-CN" sz="1067" dirty="0">
                <a:ea typeface="SimSun" panose="02010600030101010101" pitchFamily="2" charset="-122"/>
              </a:rPr>
              <a:t>“Rx only”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38A5F5F-606C-4320-BEEC-845F1EE5E4E4}"/>
              </a:ext>
            </a:extLst>
          </p:cNvPr>
          <p:cNvSpPr txBox="1">
            <a:spLocks/>
          </p:cNvSpPr>
          <p:nvPr userDrawn="1"/>
        </p:nvSpPr>
        <p:spPr>
          <a:xfrm>
            <a:off x="14818" y="6599767"/>
            <a:ext cx="4425949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>
              <a:defRPr/>
            </a:pPr>
            <a:r>
              <a:rPr lang="en-US" sz="1067" dirty="0"/>
              <a:t>©2024 Carestream Health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4922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ransition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800"/>
        </a:spcAft>
        <a:buFont typeface="Arial" panose="020B0604020202020204" pitchFamily="34" charset="0"/>
        <a:defRPr sz="3200">
          <a:solidFill>
            <a:schemeClr val="tx1"/>
          </a:solidFill>
          <a:latin typeface="+mj-lt"/>
          <a:ea typeface="+mn-ea"/>
          <a:cs typeface="+mn-cs"/>
        </a:defRPr>
      </a:lvl1pPr>
      <a:lvl2pPr marL="463539" indent="-311143" algn="l" rtl="0" eaLnBrk="0" fontAlgn="ctr" hangingPunct="0">
        <a:spcBef>
          <a:spcPct val="0"/>
        </a:spcBef>
        <a:spcAft>
          <a:spcPts val="800"/>
        </a:spcAft>
        <a:buClr>
          <a:srgbClr val="EB8519"/>
        </a:buClr>
        <a:buSzPct val="150000"/>
        <a:buChar char="•"/>
        <a:defRPr sz="2667">
          <a:solidFill>
            <a:schemeClr val="tx1"/>
          </a:solidFill>
          <a:latin typeface="+mj-lt"/>
          <a:cs typeface="+mn-cs"/>
        </a:defRPr>
      </a:lvl2pPr>
      <a:lvl3pPr marL="764098" indent="-300559" algn="l" rtl="0" eaLnBrk="0" fontAlgn="ctr" hangingPunct="0">
        <a:spcBef>
          <a:spcPct val="0"/>
        </a:spcBef>
        <a:spcAft>
          <a:spcPts val="800"/>
        </a:spcAft>
        <a:buFont typeface="Arial" panose="020B0604020202020204" pitchFamily="34" charset="0"/>
        <a:buChar char="–"/>
        <a:defRPr>
          <a:solidFill>
            <a:schemeClr val="tx1"/>
          </a:solidFill>
          <a:latin typeface="+mj-lt"/>
          <a:cs typeface="+mn-cs"/>
        </a:defRPr>
      </a:lvl3pPr>
      <a:lvl4pPr marL="1073124" indent="-304792" algn="l" rtl="0" eaLnBrk="0" fontAlgn="base" hangingPunct="0">
        <a:spcBef>
          <a:spcPct val="0"/>
        </a:spcBef>
        <a:spcAft>
          <a:spcPts val="800"/>
        </a:spcAft>
        <a:buFont typeface="Arial" panose="020B0604020202020204" pitchFamily="34" charset="0"/>
        <a:buChar char="•"/>
        <a:defRPr sz="2133">
          <a:solidFill>
            <a:schemeClr val="tx1"/>
          </a:solidFill>
          <a:latin typeface="+mj-lt"/>
          <a:cs typeface="Microsoft Sans Serif" pitchFamily="34" charset="0"/>
        </a:defRPr>
      </a:lvl4pPr>
      <a:lvl5pPr marL="1377916" indent="-304792" algn="l" rtl="0" eaLnBrk="0" fontAlgn="base" hangingPunct="0">
        <a:spcBef>
          <a:spcPct val="0"/>
        </a:spcBef>
        <a:spcAft>
          <a:spcPts val="800"/>
        </a:spcAft>
        <a:buFont typeface="Arial" panose="020B0604020202020204" pitchFamily="34" charset="0"/>
        <a:buChar char="»"/>
        <a:defRPr sz="2133">
          <a:solidFill>
            <a:schemeClr val="tx1"/>
          </a:solidFill>
          <a:latin typeface="+mj-lt"/>
          <a:cs typeface="Microsoft Sans Serif" pitchFamily="34" charset="0"/>
        </a:defRPr>
      </a:lvl5pPr>
      <a:lvl6pPr marL="2578036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6pPr>
      <a:lvl7pPr marL="3187620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7pPr>
      <a:lvl8pPr marL="3797205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8pPr>
      <a:lvl9pPr marL="4406790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2">
            <a:extLst>
              <a:ext uri="{FF2B5EF4-FFF2-40B4-BE49-F238E27FC236}">
                <a16:creationId xmlns:a16="http://schemas.microsoft.com/office/drawing/2014/main" id="{C1407275-AD03-4D5E-B91B-622ACEF96B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1"/>
            <a:ext cx="11582400" cy="483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ADD text in Arial 24 font size</a:t>
            </a:r>
          </a:p>
          <a:p>
            <a:pPr lvl="1"/>
            <a:r>
              <a:rPr lang="en-US" altLang="zh-CN"/>
              <a:t>Second level in Arial 20 font size</a:t>
            </a:r>
          </a:p>
          <a:p>
            <a:pPr lvl="2"/>
            <a:r>
              <a:rPr lang="en-US" altLang="zh-CN"/>
              <a:t>Third level in Arial 18 font size</a:t>
            </a:r>
          </a:p>
        </p:txBody>
      </p:sp>
      <p:sp>
        <p:nvSpPr>
          <p:cNvPr id="3075" name="Title Placeholder 1">
            <a:extLst>
              <a:ext uri="{FF2B5EF4-FFF2-40B4-BE49-F238E27FC236}">
                <a16:creationId xmlns:a16="http://schemas.microsoft.com/office/drawing/2014/main" id="{9732900D-7FD9-4EB0-8087-F07FA78736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1158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ADD text Arial 36 font size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714E27-FB89-42DA-8031-4DABA3EE89F5}"/>
              </a:ext>
            </a:extLst>
          </p:cNvPr>
          <p:cNvSpPr/>
          <p:nvPr/>
        </p:nvSpPr>
        <p:spPr>
          <a:xfrm>
            <a:off x="0" y="1"/>
            <a:ext cx="12192000" cy="277284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CN" sz="2400" dirty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2D6EC9-2334-4177-B4CE-16F3AF6F91E8}"/>
              </a:ext>
            </a:extLst>
          </p:cNvPr>
          <p:cNvCxnSpPr/>
          <p:nvPr/>
        </p:nvCxnSpPr>
        <p:spPr>
          <a:xfrm>
            <a:off x="406400" y="1524000"/>
            <a:ext cx="114808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44" name="Rectangle 16">
            <a:extLst>
              <a:ext uri="{FF2B5EF4-FFF2-40B4-BE49-F238E27FC236}">
                <a16:creationId xmlns:a16="http://schemas.microsoft.com/office/drawing/2014/main" id="{6E6D6C15-6970-4A06-8680-2A73CA51D5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0"/>
            <a:ext cx="294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33">
                <a:solidFill>
                  <a:schemeClr val="bg1"/>
                </a:solidFill>
                <a:ea typeface="SimSun" panose="02010600030101010101" pitchFamily="2" charset="-122"/>
              </a:defRPr>
            </a:lvl1pPr>
          </a:lstStyle>
          <a:p>
            <a:r>
              <a:rPr lang="en-US" altLang="zh-CN" dirty="0"/>
              <a:t>p.</a:t>
            </a:r>
            <a:fld id="{C3AD1874-6BE9-4EFD-9BB0-BD2BFAB48290}" type="slidenum">
              <a:rPr lang="en-US" altLang="zh-CN"/>
              <a:pPr/>
              <a:t>‹#›</a:t>
            </a:fld>
            <a:endParaRPr lang="en-US" altLang="zh-CN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8593FAC-9AE9-484F-AF30-41BEFB0B3239}"/>
              </a:ext>
            </a:extLst>
          </p:cNvPr>
          <p:cNvSpPr txBox="1">
            <a:spLocks/>
          </p:cNvSpPr>
          <p:nvPr userDrawn="1"/>
        </p:nvSpPr>
        <p:spPr>
          <a:xfrm>
            <a:off x="11002434" y="6599767"/>
            <a:ext cx="1159933" cy="228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zh-CN" sz="1067" dirty="0">
                <a:ea typeface="SimSun" panose="02010600030101010101" pitchFamily="2" charset="-122"/>
              </a:rPr>
              <a:t>“Rx only”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41B7C8D-C333-4A56-B717-167D362EB028}"/>
              </a:ext>
            </a:extLst>
          </p:cNvPr>
          <p:cNvSpPr txBox="1">
            <a:spLocks/>
          </p:cNvSpPr>
          <p:nvPr userDrawn="1"/>
        </p:nvSpPr>
        <p:spPr>
          <a:xfrm>
            <a:off x="14818" y="6599767"/>
            <a:ext cx="4425949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>
              <a:defRPr/>
            </a:pPr>
            <a:r>
              <a:rPr lang="en-US" sz="1067" dirty="0"/>
              <a:t>©2024 Carestream Health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2734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800"/>
        </a:spcAft>
        <a:buFont typeface="Arial" panose="020B0604020202020204" pitchFamily="34" charset="0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63539" indent="-311143" algn="l" rtl="0" eaLnBrk="0" fontAlgn="ctr" hangingPunct="0">
        <a:spcBef>
          <a:spcPct val="0"/>
        </a:spcBef>
        <a:spcAft>
          <a:spcPts val="800"/>
        </a:spcAft>
        <a:buClr>
          <a:srgbClr val="EB8519"/>
        </a:buClr>
        <a:buSzPct val="150000"/>
        <a:buChar char="•"/>
        <a:defRPr sz="2667">
          <a:solidFill>
            <a:schemeClr val="tx1"/>
          </a:solidFill>
          <a:latin typeface="+mn-lt"/>
          <a:cs typeface="+mn-cs"/>
        </a:defRPr>
      </a:lvl2pPr>
      <a:lvl3pPr marL="914377" indent="-304792" algn="l" rtl="0" eaLnBrk="0" fontAlgn="ctr" hangingPunct="0">
        <a:spcBef>
          <a:spcPct val="0"/>
        </a:spcBef>
        <a:spcAft>
          <a:spcPct val="50000"/>
        </a:spcAft>
        <a:buFont typeface="Arial" panose="020B0604020202020204" pitchFamily="34" charset="0"/>
        <a:buChar char="–"/>
        <a:defRPr>
          <a:solidFill>
            <a:schemeClr val="tx1"/>
          </a:solidFill>
          <a:latin typeface="+mn-lt"/>
          <a:cs typeface="+mn-cs"/>
        </a:defRPr>
      </a:lvl3pPr>
      <a:lvl4pPr marL="1073124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4pPr>
      <a:lvl5pPr marL="1377916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5pPr>
      <a:lvl6pPr marL="2578036" indent="-30055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6pPr>
      <a:lvl7pPr marL="3187620" indent="-30055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7pPr>
      <a:lvl8pPr marL="3797205" indent="-30055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8pPr>
      <a:lvl9pPr marL="4406790" indent="-30055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DB0022ED-52D5-44DD-8AAF-16057031CD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92100"/>
            <a:ext cx="1158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Use as closing slide to your presentation</a:t>
            </a:r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A6C4D17F-6CE3-490F-8F5C-15EBEF544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1"/>
            <a:ext cx="11582400" cy="483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Highlight slide, select Design from tool bar and apply slide design to selected slide then go to  Slide Layout and select Blanks.</a:t>
            </a:r>
          </a:p>
          <a:p>
            <a:pPr lvl="0"/>
            <a:r>
              <a:rPr lang="en-US" altLang="zh-CN"/>
              <a:t>Title and text placeholders should be removed and only the Carestream Logo will appear on a blank white slide background.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04F2A-1980-4C82-BE33-E246278DD6BF}"/>
              </a:ext>
            </a:extLst>
          </p:cNvPr>
          <p:cNvSpPr txBox="1">
            <a:spLocks/>
          </p:cNvSpPr>
          <p:nvPr userDrawn="1"/>
        </p:nvSpPr>
        <p:spPr>
          <a:xfrm>
            <a:off x="11002434" y="6595533"/>
            <a:ext cx="1159933" cy="228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zh-CN" sz="1067" dirty="0">
                <a:ea typeface="SimSun" panose="02010600030101010101" pitchFamily="2" charset="-122"/>
              </a:rPr>
              <a:t>“Rx only”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356399-2F7C-4C0A-9FC7-A52B3123B97A}"/>
              </a:ext>
            </a:extLst>
          </p:cNvPr>
          <p:cNvSpPr txBox="1">
            <a:spLocks/>
          </p:cNvSpPr>
          <p:nvPr userDrawn="1"/>
        </p:nvSpPr>
        <p:spPr>
          <a:xfrm>
            <a:off x="14818" y="6629400"/>
            <a:ext cx="4425949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>
              <a:defRPr/>
            </a:pPr>
            <a:r>
              <a:rPr lang="en-US" sz="1067" dirty="0"/>
              <a:t>©2024 Carestream Health – Confidential</a:t>
            </a:r>
          </a:p>
        </p:txBody>
      </p:sp>
      <p:pic>
        <p:nvPicPr>
          <p:cNvPr id="7174" name="Picture 6" descr="Trademark.png">
            <a:extLst>
              <a:ext uri="{FF2B5EF4-FFF2-40B4-BE49-F238E27FC236}">
                <a16:creationId xmlns:a16="http://schemas.microsoft.com/office/drawing/2014/main" id="{71E72FAD-E66C-4BF8-9250-AB1D07A08F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385" y="3037417"/>
            <a:ext cx="3577167" cy="92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63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9pPr>
    </p:titleStyle>
    <p:bodyStyle>
      <a:lvl1pPr algn="l" rtl="0" eaLnBrk="0" fontAlgn="base" hangingPunct="0">
        <a:spcBef>
          <a:spcPct val="100000"/>
        </a:spcBef>
        <a:spcAft>
          <a:spcPct val="50000"/>
        </a:spcAft>
        <a:buFont typeface="Arial" panose="020B0604020202020204" pitchFamily="34" charset="0"/>
        <a:defRPr sz="1867">
          <a:solidFill>
            <a:schemeClr val="tx1"/>
          </a:solidFill>
          <a:latin typeface="+mn-lt"/>
          <a:ea typeface="+mn-ea"/>
          <a:cs typeface="+mn-cs"/>
        </a:defRPr>
      </a:lvl1pPr>
      <a:lvl2pPr marL="378875" indent="-224361" algn="l" rtl="0" eaLnBrk="0" fontAlgn="ctr" hangingPunct="0">
        <a:spcBef>
          <a:spcPct val="0"/>
        </a:spcBef>
        <a:spcAft>
          <a:spcPct val="50000"/>
        </a:spcAft>
        <a:buClr>
          <a:srgbClr val="EB8519"/>
        </a:buClr>
        <a:buSzPct val="150000"/>
        <a:buChar char="•"/>
        <a:defRPr sz="2133">
          <a:solidFill>
            <a:schemeClr val="tx1"/>
          </a:solidFill>
          <a:latin typeface="Microsoft Sans Serif" pitchFamily="34" charset="0"/>
          <a:cs typeface="+mn-cs"/>
        </a:defRPr>
      </a:lvl2pPr>
      <a:lvl3pPr marL="766214" indent="-156629" algn="l" rtl="0" eaLnBrk="0" fontAlgn="ctr" hangingPunct="0">
        <a:spcBef>
          <a:spcPct val="0"/>
        </a:spcBef>
        <a:spcAft>
          <a:spcPct val="50000"/>
        </a:spcAft>
        <a:buFont typeface="Arial" panose="020B0604020202020204" pitchFamily="34" charset="0"/>
        <a:buChar char="–"/>
        <a:defRPr sz="1867">
          <a:solidFill>
            <a:schemeClr val="tx1"/>
          </a:solidFill>
          <a:latin typeface="Microsoft Sans Serif" pitchFamily="34" charset="0"/>
          <a:cs typeface="+mn-cs"/>
        </a:defRPr>
      </a:lvl3pPr>
      <a:lvl4pPr marL="1380032" indent="-30267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33">
          <a:solidFill>
            <a:schemeClr val="tx1"/>
          </a:solidFill>
          <a:latin typeface="Helvetica" pitchFamily="34" charset="0"/>
          <a:cs typeface="+mn-cs"/>
        </a:defRPr>
      </a:lvl4pPr>
      <a:lvl5pPr marL="1832988" indent="-30055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33">
          <a:solidFill>
            <a:schemeClr val="tx1"/>
          </a:solidFill>
          <a:latin typeface="Helvetica" pitchFamily="34" charset="0"/>
          <a:cs typeface="+mn-cs"/>
        </a:defRPr>
      </a:lvl5pPr>
      <a:lvl6pPr marL="2442572" indent="-30055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+mn-cs"/>
        </a:defRPr>
      </a:lvl6pPr>
      <a:lvl7pPr marL="3052157" indent="-30055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+mn-cs"/>
        </a:defRPr>
      </a:lvl7pPr>
      <a:lvl8pPr marL="3661742" indent="-30055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+mn-cs"/>
        </a:defRPr>
      </a:lvl8pPr>
      <a:lvl9pPr marL="4271327" indent="-30055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143000"/>
            <a:ext cx="1158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ADD text in Arial 24 font size</a:t>
            </a:r>
          </a:p>
          <a:p>
            <a:pPr lvl="1"/>
            <a:r>
              <a:rPr lang="en-GB" noProof="0"/>
              <a:t>Second level in Arial 20 font size</a:t>
            </a:r>
          </a:p>
          <a:p>
            <a:pPr lvl="2"/>
            <a:r>
              <a:rPr lang="en-GB" noProof="0"/>
              <a:t>Third level in Arial 18 font size</a:t>
            </a:r>
          </a:p>
          <a:p>
            <a:pPr lvl="2"/>
            <a:endParaRPr lang="en-GB" noProof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304803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ADD Text Arial 36 Font Size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277813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990600"/>
            <a:ext cx="114808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44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0"/>
            <a:ext cx="294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33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11001905" y="6600371"/>
            <a:ext cx="1161145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95D6AC8-8A1A-4A19-89DD-ADB086C5CD15}"/>
              </a:ext>
            </a:extLst>
          </p:cNvPr>
          <p:cNvSpPr txBox="1">
            <a:spLocks/>
          </p:cNvSpPr>
          <p:nvPr userDrawn="1"/>
        </p:nvSpPr>
        <p:spPr>
          <a:xfrm>
            <a:off x="0" y="6600371"/>
            <a:ext cx="4281715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>
              <a:defRPr/>
            </a:pPr>
            <a:r>
              <a:rPr lang="en-US" sz="1067" dirty="0"/>
              <a:t>©2024 Carestream Health – </a:t>
            </a:r>
            <a:r>
              <a:rPr lang="en-US" sz="1067" dirty="0" err="1"/>
              <a:t>Confidentia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53144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5pPr>
      <a:lvl6pPr marL="60957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6pPr>
      <a:lvl7pPr marL="1219139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7pPr>
      <a:lvl8pPr marL="1828709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8pPr>
      <a:lvl9pPr marL="2438278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9pPr>
    </p:titleStyle>
    <p:bodyStyle>
      <a:lvl1pPr algn="l" rtl="0" fontAlgn="base">
        <a:spcBef>
          <a:spcPct val="0"/>
        </a:spcBef>
        <a:spcAft>
          <a:spcPts val="800"/>
        </a:spcAft>
        <a:buFont typeface="Arial" pitchFamily="34" charset="0"/>
        <a:defRPr sz="3200">
          <a:solidFill>
            <a:schemeClr val="tx1"/>
          </a:solidFill>
          <a:latin typeface="+mj-lt"/>
          <a:ea typeface="+mn-ea"/>
          <a:cs typeface="+mn-cs"/>
        </a:defRPr>
      </a:lvl1pPr>
      <a:lvl2pPr marL="463527" indent="-311135" algn="l" rtl="0" fontAlgn="ctr">
        <a:spcBef>
          <a:spcPct val="0"/>
        </a:spcBef>
        <a:spcAft>
          <a:spcPts val="800"/>
        </a:spcAft>
        <a:buClr>
          <a:srgbClr val="EB8519"/>
        </a:buClr>
        <a:buSzPct val="150000"/>
        <a:buChar char="•"/>
        <a:defRPr sz="2667">
          <a:solidFill>
            <a:schemeClr val="tx1"/>
          </a:solidFill>
          <a:latin typeface="+mj-lt"/>
          <a:cs typeface="+mn-cs"/>
        </a:defRPr>
      </a:lvl2pPr>
      <a:lvl3pPr marL="764080" indent="-300552" algn="l" rtl="0" fontAlgn="ctr">
        <a:spcBef>
          <a:spcPct val="0"/>
        </a:spcBef>
        <a:spcAft>
          <a:spcPts val="800"/>
        </a:spcAft>
        <a:buFont typeface="Arial" pitchFamily="34" charset="0"/>
        <a:buChar char="–"/>
        <a:defRPr>
          <a:solidFill>
            <a:schemeClr val="tx1"/>
          </a:solidFill>
          <a:latin typeface="+mj-lt"/>
          <a:cs typeface="+mn-cs"/>
        </a:defRPr>
      </a:lvl3pPr>
      <a:lvl4pPr marL="1073097" indent="-304784" algn="l" rtl="0" fontAlgn="base">
        <a:spcBef>
          <a:spcPct val="0"/>
        </a:spcBef>
        <a:spcAft>
          <a:spcPts val="800"/>
        </a:spcAft>
        <a:buFont typeface="Arial" pitchFamily="34" charset="0"/>
        <a:buChar char="•"/>
        <a:defRPr sz="2133">
          <a:solidFill>
            <a:schemeClr val="tx1"/>
          </a:solidFill>
          <a:latin typeface="+mj-lt"/>
          <a:cs typeface="Microsoft Sans Serif" pitchFamily="34" charset="0"/>
        </a:defRPr>
      </a:lvl4pPr>
      <a:lvl5pPr marL="1377882" indent="-304784" algn="l" rtl="0" fontAlgn="base">
        <a:spcBef>
          <a:spcPct val="0"/>
        </a:spcBef>
        <a:spcAft>
          <a:spcPts val="800"/>
        </a:spcAft>
        <a:buFont typeface="Arial" pitchFamily="34" charset="0"/>
        <a:buChar char="»"/>
        <a:defRPr sz="2133">
          <a:solidFill>
            <a:schemeClr val="tx1"/>
          </a:solidFill>
          <a:latin typeface="+mj-lt"/>
          <a:cs typeface="Microsoft Sans Serif" pitchFamily="34" charset="0"/>
        </a:defRPr>
      </a:lvl5pPr>
      <a:lvl6pPr marL="2577970" indent="-30055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6pPr>
      <a:lvl7pPr marL="3187540" indent="-30055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7pPr>
      <a:lvl8pPr marL="3797109" indent="-30055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8pPr>
      <a:lvl9pPr marL="4406679" indent="-30055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9pPr>
    </p:bodyStyle>
    <p:otherStyle>
      <a:defPPr>
        <a:defRPr lang="en-US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143000"/>
            <a:ext cx="1158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ADD text in Arial 24 font size</a:t>
            </a:r>
          </a:p>
          <a:p>
            <a:pPr lvl="1"/>
            <a:r>
              <a:rPr lang="en-GB" noProof="0" dirty="0"/>
              <a:t>Second level in Arial 20 font size</a:t>
            </a:r>
          </a:p>
          <a:p>
            <a:pPr lvl="2"/>
            <a:r>
              <a:rPr lang="en-GB" noProof="0" dirty="0"/>
              <a:t>Third level in Arial 18 font size</a:t>
            </a:r>
          </a:p>
          <a:p>
            <a:pPr lvl="2"/>
            <a:endParaRPr lang="en-GB" noProof="0" dirty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30480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ADD Text Arial 36 Font Size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277813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990600"/>
            <a:ext cx="114808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44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0"/>
            <a:ext cx="294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33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p.</a:t>
            </a:r>
            <a:fld id="{61350363-A53F-43CC-9D17-7ABD4D8F54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11001904" y="6600371"/>
            <a:ext cx="1161144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“Rx only”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4433" y="6600371"/>
            <a:ext cx="3608580" cy="228600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>
              <a:defRPr/>
            </a:pPr>
            <a:r>
              <a:rPr lang="en-US" sz="1067" dirty="0"/>
              <a:t>©2024 Carestream Health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1546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>
    <p:fade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EB8519"/>
          </a:solidFill>
          <a:latin typeface="Arial" pitchFamily="34" charset="0"/>
          <a:cs typeface="Arial" pitchFamily="34" charset="0"/>
        </a:defRPr>
      </a:lvl9pPr>
    </p:titleStyle>
    <p:bodyStyle>
      <a:lvl1pPr algn="l" rtl="0" fontAlgn="base">
        <a:spcBef>
          <a:spcPct val="0"/>
        </a:spcBef>
        <a:spcAft>
          <a:spcPts val="800"/>
        </a:spcAft>
        <a:buFont typeface="Arial" pitchFamily="34" charset="0"/>
        <a:defRPr sz="3200">
          <a:solidFill>
            <a:schemeClr val="tx1"/>
          </a:solidFill>
          <a:latin typeface="+mj-lt"/>
          <a:ea typeface="+mn-ea"/>
          <a:cs typeface="+mn-cs"/>
        </a:defRPr>
      </a:lvl1pPr>
      <a:lvl2pPr marL="463539" indent="-311143" algn="l" rtl="0" fontAlgn="ctr">
        <a:spcBef>
          <a:spcPct val="0"/>
        </a:spcBef>
        <a:spcAft>
          <a:spcPts val="800"/>
        </a:spcAft>
        <a:buClr>
          <a:srgbClr val="EB8519"/>
        </a:buClr>
        <a:buSzPct val="150000"/>
        <a:buChar char="•"/>
        <a:defRPr sz="2667">
          <a:solidFill>
            <a:schemeClr val="tx1"/>
          </a:solidFill>
          <a:latin typeface="+mj-lt"/>
          <a:cs typeface="+mn-cs"/>
        </a:defRPr>
      </a:lvl2pPr>
      <a:lvl3pPr marL="764098" indent="-300559" algn="l" rtl="0" fontAlgn="ctr">
        <a:spcBef>
          <a:spcPct val="0"/>
        </a:spcBef>
        <a:spcAft>
          <a:spcPts val="800"/>
        </a:spcAft>
        <a:buFont typeface="Arial" pitchFamily="34" charset="0"/>
        <a:buChar char="–"/>
        <a:defRPr>
          <a:solidFill>
            <a:schemeClr val="tx1"/>
          </a:solidFill>
          <a:latin typeface="+mj-lt"/>
          <a:cs typeface="+mn-cs"/>
        </a:defRPr>
      </a:lvl3pPr>
      <a:lvl4pPr marL="1073124" indent="-304792" algn="l" rtl="0" fontAlgn="base">
        <a:spcBef>
          <a:spcPct val="0"/>
        </a:spcBef>
        <a:spcAft>
          <a:spcPts val="800"/>
        </a:spcAft>
        <a:buFont typeface="Arial" pitchFamily="34" charset="0"/>
        <a:buChar char="•"/>
        <a:defRPr sz="2133">
          <a:solidFill>
            <a:schemeClr val="tx1"/>
          </a:solidFill>
          <a:latin typeface="+mj-lt"/>
          <a:cs typeface="Microsoft Sans Serif" pitchFamily="34" charset="0"/>
        </a:defRPr>
      </a:lvl4pPr>
      <a:lvl5pPr marL="1377916" indent="-304792" algn="l" rtl="0" fontAlgn="base">
        <a:spcBef>
          <a:spcPct val="0"/>
        </a:spcBef>
        <a:spcAft>
          <a:spcPts val="800"/>
        </a:spcAft>
        <a:buFont typeface="Arial" pitchFamily="34" charset="0"/>
        <a:buChar char="»"/>
        <a:defRPr sz="2133">
          <a:solidFill>
            <a:schemeClr val="tx1"/>
          </a:solidFill>
          <a:latin typeface="+mj-lt"/>
          <a:cs typeface="Microsoft Sans Serif" pitchFamily="34" charset="0"/>
        </a:defRPr>
      </a:lvl5pPr>
      <a:lvl6pPr marL="2578036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6pPr>
      <a:lvl7pPr marL="3187620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7pPr>
      <a:lvl8pPr marL="3797205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8pPr>
      <a:lvl9pPr marL="4406790" indent="-3005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33">
          <a:solidFill>
            <a:schemeClr val="tx1"/>
          </a:solidFill>
          <a:latin typeface="Helvetica" pitchFamily="34" charset="0"/>
          <a:cs typeface="Microsoft Sans Serif" pitchFamily="34" charset="0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sv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4"/>
          <p:cNvSpPr>
            <a:spLocks noGrp="1"/>
          </p:cNvSpPr>
          <p:nvPr>
            <p:ph type="ctrTitle"/>
          </p:nvPr>
        </p:nvSpPr>
        <p:spPr>
          <a:xfrm>
            <a:off x="5994400" y="0"/>
            <a:ext cx="6197600" cy="6858000"/>
          </a:xfrm>
        </p:spPr>
        <p:txBody>
          <a:bodyPr/>
          <a:lstStyle/>
          <a:p>
            <a:r>
              <a:rPr lang="en-US" sz="4000" dirty="0"/>
              <a:t>Image Suite V4 </a:t>
            </a:r>
            <a:br>
              <a:rPr lang="en-US" sz="4000" dirty="0"/>
            </a:br>
            <a:r>
              <a:rPr lang="en-US" sz="5400" dirty="0"/>
              <a:t>MR10 Overview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064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833CB900-A24F-3ACD-E5F8-8C904DE1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7240"/>
            <a:ext cx="11582400" cy="6223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36F14C6B-919D-0374-85E2-B93CBCB2F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00" y="-47561"/>
            <a:ext cx="2946400" cy="30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p.</a:t>
            </a:r>
            <a:fld id="{5B239B2B-4A07-455C-AFE0-AC271F7970A9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C12A12-3867-11C1-0241-ACEC668AEAEC}"/>
              </a:ext>
            </a:extLst>
          </p:cNvPr>
          <p:cNvSpPr/>
          <p:nvPr/>
        </p:nvSpPr>
        <p:spPr>
          <a:xfrm>
            <a:off x="2007" y="1"/>
            <a:ext cx="12192000" cy="101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E3C3FE-F440-90AA-3B3F-D4B8CBDE3CF8}"/>
              </a:ext>
            </a:extLst>
          </p:cNvPr>
          <p:cNvSpPr/>
          <p:nvPr/>
        </p:nvSpPr>
        <p:spPr>
          <a:xfrm>
            <a:off x="-2448" y="133510"/>
            <a:ext cx="12202739" cy="740909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0BA4DA-8632-89E1-3F88-82E7BF075DDB}"/>
              </a:ext>
            </a:extLst>
          </p:cNvPr>
          <p:cNvSpPr/>
          <p:nvPr/>
        </p:nvSpPr>
        <p:spPr>
          <a:xfrm>
            <a:off x="0" y="95137"/>
            <a:ext cx="12202737" cy="7015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B14197A-4944-BDE3-9B11-6055A8884384}"/>
              </a:ext>
            </a:extLst>
          </p:cNvPr>
          <p:cNvSpPr txBox="1">
            <a:spLocks/>
          </p:cNvSpPr>
          <p:nvPr/>
        </p:nvSpPr>
        <p:spPr bwMode="auto">
          <a:xfrm>
            <a:off x="304800" y="17227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5pPr>
            <a:lvl6pPr marL="60957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6pPr>
            <a:lvl7pPr marL="121914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7pPr>
            <a:lvl8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8pPr>
            <a:lvl9pPr marL="2438278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4400" kern="0" dirty="0">
                <a:solidFill>
                  <a:schemeClr val="bg1"/>
                </a:solidFill>
              </a:rPr>
              <a:t>Classic CR Mammography Enhancements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2DA061-9389-0E87-1D7A-8882C5DA97E9}"/>
              </a:ext>
            </a:extLst>
          </p:cNvPr>
          <p:cNvSpPr/>
          <p:nvPr/>
        </p:nvSpPr>
        <p:spPr>
          <a:xfrm>
            <a:off x="292395" y="4569124"/>
            <a:ext cx="5651206" cy="611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6A4CE8-D182-A60F-E403-DE76DA179DF6}"/>
              </a:ext>
            </a:extLst>
          </p:cNvPr>
          <p:cNvSpPr/>
          <p:nvPr/>
        </p:nvSpPr>
        <p:spPr>
          <a:xfrm>
            <a:off x="292394" y="5424930"/>
            <a:ext cx="11525210" cy="897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Elevated image quality to enhance diagnostic confidence. Increased visibility of skin line, decreased brightness of implant, and better visualization of tissue next to implant.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54C74-5A98-BA5B-8095-61BA55303244}"/>
              </a:ext>
            </a:extLst>
          </p:cNvPr>
          <p:cNvSpPr/>
          <p:nvPr/>
        </p:nvSpPr>
        <p:spPr>
          <a:xfrm>
            <a:off x="178095" y="4421825"/>
            <a:ext cx="946150" cy="289717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MR9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BEA40-319B-5A14-3224-CE22D9312431}"/>
              </a:ext>
            </a:extLst>
          </p:cNvPr>
          <p:cNvSpPr/>
          <p:nvPr/>
        </p:nvSpPr>
        <p:spPr>
          <a:xfrm>
            <a:off x="178095" y="5277631"/>
            <a:ext cx="946150" cy="289717"/>
          </a:xfrm>
          <a:prstGeom prst="rect">
            <a:avLst/>
          </a:prstGeom>
          <a:solidFill>
            <a:srgbClr val="EB851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Benefit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AC17C8-FC4F-8984-4CB4-F5C264ECC2C1}"/>
              </a:ext>
            </a:extLst>
          </p:cNvPr>
          <p:cNvSpPr/>
          <p:nvPr/>
        </p:nvSpPr>
        <p:spPr>
          <a:xfrm>
            <a:off x="304548" y="1517894"/>
            <a:ext cx="5639053" cy="2806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92ECE-61EE-E517-36D0-01BE210BCD5C}"/>
              </a:ext>
            </a:extLst>
          </p:cNvPr>
          <p:cNvSpPr txBox="1"/>
          <p:nvPr/>
        </p:nvSpPr>
        <p:spPr>
          <a:xfrm>
            <a:off x="328037" y="4733057"/>
            <a:ext cx="591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MR9 did not have implant algorithms.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8B7D87-C752-B465-6543-199EDD97871A}"/>
              </a:ext>
            </a:extLst>
          </p:cNvPr>
          <p:cNvSpPr/>
          <p:nvPr/>
        </p:nvSpPr>
        <p:spPr>
          <a:xfrm>
            <a:off x="-1" y="1024012"/>
            <a:ext cx="7340601" cy="539053"/>
          </a:xfrm>
          <a:prstGeom prst="rect">
            <a:avLst/>
          </a:prstGeom>
          <a:solidFill>
            <a:srgbClr val="00B05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B16525F-E357-284B-C5A7-82EE3F9D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04" y="1044397"/>
            <a:ext cx="11582400" cy="593305"/>
          </a:xfrm>
        </p:spPr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</a:rPr>
              <a:t>Enhanced Implant Processing Performance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0B8E8-95D3-1B21-43AF-F8BADC718A73}"/>
              </a:ext>
            </a:extLst>
          </p:cNvPr>
          <p:cNvSpPr txBox="1"/>
          <p:nvPr/>
        </p:nvSpPr>
        <p:spPr>
          <a:xfrm>
            <a:off x="406360" y="1646733"/>
            <a:ext cx="55372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image processing algorithm has been optimized  for breast implant images, enhancing the ability to see skin line.</a:t>
            </a:r>
          </a:p>
          <a:p>
            <a:endParaRPr lang="en-US" sz="2000" dirty="0"/>
          </a:p>
          <a:p>
            <a:r>
              <a:rPr lang="en-US" sz="2000" dirty="0"/>
              <a:t>Results of new processing algorithm deliver better results than previous DirectView images.</a:t>
            </a:r>
          </a:p>
          <a:p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D532CF46-2BF3-02EE-B403-CC7097677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137019" y="1703948"/>
            <a:ext cx="2648621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8C46323-7E10-B4F2-CD2D-DF007E094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68881" y="1703948"/>
            <a:ext cx="2650554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401CC6-6AAD-57CC-F892-E32ED951EE39}"/>
              </a:ext>
            </a:extLst>
          </p:cNvPr>
          <p:cNvSpPr txBox="1"/>
          <p:nvPr/>
        </p:nvSpPr>
        <p:spPr>
          <a:xfrm>
            <a:off x="7308121" y="47480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MR9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6E3D8E-925B-D9D4-0512-84EBA72BECC9}"/>
              </a:ext>
            </a:extLst>
          </p:cNvPr>
          <p:cNvSpPr txBox="1"/>
          <p:nvPr/>
        </p:nvSpPr>
        <p:spPr>
          <a:xfrm>
            <a:off x="9943951" y="476133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MR10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BD9965-AA63-407C-45BB-EB9FD447036C}"/>
              </a:ext>
            </a:extLst>
          </p:cNvPr>
          <p:cNvSpPr txBox="1"/>
          <p:nvPr/>
        </p:nvSpPr>
        <p:spPr>
          <a:xfrm>
            <a:off x="451356" y="3817381"/>
            <a:ext cx="5575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Mammography views only</a:t>
            </a:r>
          </a:p>
        </p:txBody>
      </p:sp>
    </p:spTree>
    <p:extLst>
      <p:ext uri="{BB962C8B-B14F-4D97-AF65-F5344CB8AC3E}">
        <p14:creationId xmlns:p14="http://schemas.microsoft.com/office/powerpoint/2010/main" val="2726314453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59231-888A-9556-359C-F3248E49D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800" dirty="0"/>
              <a:t>Enhance Implant Processing Performance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DA087-9D6B-6021-5C27-7AC882BD6F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02C90440-8C10-D8A8-EBD1-8AF7EAC1A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7" t="9302" r="50394" b="73093"/>
          <a:stretch/>
        </p:blipFill>
        <p:spPr bwMode="auto">
          <a:xfrm>
            <a:off x="3505199" y="1058513"/>
            <a:ext cx="5407787" cy="269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8E171BD5-DDF0-46D2-32BF-5878E8FE33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9136" t="9585" r="50104" b="72907"/>
          <a:stretch/>
        </p:blipFill>
        <p:spPr bwMode="auto">
          <a:xfrm>
            <a:off x="3505199" y="3812215"/>
            <a:ext cx="5407787" cy="269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837C31B1-E5AA-5248-3F22-02320564E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9906000" y="4069873"/>
            <a:ext cx="1878702" cy="218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Content Placeholder 9">
            <a:extLst>
              <a:ext uri="{FF2B5EF4-FFF2-40B4-BE49-F238E27FC236}">
                <a16:creationId xmlns:a16="http://schemas.microsoft.com/office/drawing/2014/main" id="{15A82C17-25C7-9DBC-8726-60369444E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906000" y="1305589"/>
            <a:ext cx="1898324" cy="220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38B7FCE-D73A-D97D-9A1E-B59A43EF70BC}"/>
              </a:ext>
            </a:extLst>
          </p:cNvPr>
          <p:cNvSpPr/>
          <p:nvPr/>
        </p:nvSpPr>
        <p:spPr>
          <a:xfrm>
            <a:off x="9906000" y="1325894"/>
            <a:ext cx="958973" cy="110058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AA397A-EFB5-1407-129D-48B5511C9AF7}"/>
              </a:ext>
            </a:extLst>
          </p:cNvPr>
          <p:cNvSpPr/>
          <p:nvPr/>
        </p:nvSpPr>
        <p:spPr>
          <a:xfrm>
            <a:off x="9906000" y="4089763"/>
            <a:ext cx="958973" cy="110058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333A407A-58D6-DA61-A96F-87EDDC384229}"/>
              </a:ext>
            </a:extLst>
          </p:cNvPr>
          <p:cNvCxnSpPr>
            <a:cxnSpLocks/>
            <a:stCxn id="18" idx="1"/>
            <a:endCxn id="11" idx="3"/>
          </p:cNvCxnSpPr>
          <p:nvPr/>
        </p:nvCxnSpPr>
        <p:spPr>
          <a:xfrm rot="10800000" flipV="1">
            <a:off x="8912986" y="4640054"/>
            <a:ext cx="993014" cy="519819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24D41627-DFF6-D0F4-D52B-8EA18A5C0BF2}"/>
              </a:ext>
            </a:extLst>
          </p:cNvPr>
          <p:cNvCxnSpPr>
            <a:cxnSpLocks/>
            <a:stCxn id="17" idx="1"/>
            <a:endCxn id="14" idx="3"/>
          </p:cNvCxnSpPr>
          <p:nvPr/>
        </p:nvCxnSpPr>
        <p:spPr>
          <a:xfrm rot="10800000" flipV="1">
            <a:off x="8912986" y="1876185"/>
            <a:ext cx="993014" cy="529987"/>
          </a:xfrm>
          <a:prstGeom prst="bentConnector3">
            <a:avLst>
              <a:gd name="adj1" fmla="val 50000"/>
            </a:avLst>
          </a:prstGeom>
          <a:ln w="571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978D0F1-413C-13C4-3A3E-C5D53905DABC}"/>
              </a:ext>
            </a:extLst>
          </p:cNvPr>
          <p:cNvSpPr txBox="1"/>
          <p:nvPr/>
        </p:nvSpPr>
        <p:spPr>
          <a:xfrm>
            <a:off x="8241007" y="339973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MR9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D3DC61-1DB8-AEAE-1339-95094B0C2431}"/>
              </a:ext>
            </a:extLst>
          </p:cNvPr>
          <p:cNvSpPr txBox="1"/>
          <p:nvPr/>
        </p:nvSpPr>
        <p:spPr>
          <a:xfrm>
            <a:off x="8112767" y="615087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MR10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45DFB-6766-585E-3795-010F781A7A57}"/>
              </a:ext>
            </a:extLst>
          </p:cNvPr>
          <p:cNvSpPr txBox="1"/>
          <p:nvPr/>
        </p:nvSpPr>
        <p:spPr>
          <a:xfrm flipH="1">
            <a:off x="183148" y="5445678"/>
            <a:ext cx="255568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Increased skin line visualization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D823F2-E199-AF7E-C4B5-CB318EDCAECF}"/>
              </a:ext>
            </a:extLst>
          </p:cNvPr>
          <p:cNvCxnSpPr>
            <a:cxnSpLocks/>
            <a:stCxn id="8" idx="1"/>
          </p:cNvCxnSpPr>
          <p:nvPr/>
        </p:nvCxnSpPr>
        <p:spPr>
          <a:xfrm flipV="1">
            <a:off x="2738831" y="5321300"/>
            <a:ext cx="1591869" cy="447544"/>
          </a:xfrm>
          <a:prstGeom prst="straightConnector1">
            <a:avLst/>
          </a:prstGeom>
          <a:ln w="76200">
            <a:solidFill>
              <a:srgbClr val="EB85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4ECF43-E661-DFA4-6D02-007B13C1992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1686574" y="3933515"/>
            <a:ext cx="2952806" cy="588833"/>
          </a:xfrm>
          <a:prstGeom prst="straightConnector1">
            <a:avLst/>
          </a:prstGeom>
          <a:ln w="76200">
            <a:solidFill>
              <a:srgbClr val="EB85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A270B1B-D629-8AA8-FC53-AA4A2FBC5541}"/>
              </a:ext>
            </a:extLst>
          </p:cNvPr>
          <p:cNvSpPr txBox="1"/>
          <p:nvPr/>
        </p:nvSpPr>
        <p:spPr>
          <a:xfrm flipH="1">
            <a:off x="82009" y="3010185"/>
            <a:ext cx="320913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Increased soft tissue visualization next to implant </a:t>
            </a:r>
          </a:p>
          <a:p>
            <a:r>
              <a:rPr lang="en-US" dirty="0"/>
              <a:t>(reduced ringing artifact)</a:t>
            </a:r>
          </a:p>
        </p:txBody>
      </p:sp>
    </p:spTree>
    <p:extLst>
      <p:ext uri="{BB962C8B-B14F-4D97-AF65-F5344CB8AC3E}">
        <p14:creationId xmlns:p14="http://schemas.microsoft.com/office/powerpoint/2010/main" val="538087839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D7BD4710-8299-56A5-FFB8-7563C41BE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8934" y="4069873"/>
            <a:ext cx="1878702" cy="218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Content Placeholder 9">
            <a:extLst>
              <a:ext uri="{FF2B5EF4-FFF2-40B4-BE49-F238E27FC236}">
                <a16:creationId xmlns:a16="http://schemas.microsoft.com/office/drawing/2014/main" id="{4B015FD3-DE4E-6313-97C9-8CC1E85E0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38934" y="1305589"/>
            <a:ext cx="1898324" cy="220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59231-888A-9556-359C-F3248E49D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800" dirty="0"/>
              <a:t>Enhance Implant Processing Performance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DA087-9D6B-6021-5C27-7AC882BD6F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0656264-4573-9A18-2E0E-200810BC6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78" t="52054" r="14895"/>
          <a:stretch/>
        </p:blipFill>
        <p:spPr bwMode="auto">
          <a:xfrm>
            <a:off x="5357693" y="1380507"/>
            <a:ext cx="2640132" cy="476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95F6DA2-394E-3DED-131B-8D048FFBF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4106" t="52229" r="15202"/>
          <a:stretch/>
        </p:blipFill>
        <p:spPr bwMode="auto">
          <a:xfrm>
            <a:off x="2573248" y="1380507"/>
            <a:ext cx="2640132" cy="476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4989D0-F591-01F5-B390-B0857909ABBE}"/>
              </a:ext>
            </a:extLst>
          </p:cNvPr>
          <p:cNvSpPr/>
          <p:nvPr/>
        </p:nvSpPr>
        <p:spPr>
          <a:xfrm>
            <a:off x="1288096" y="2435620"/>
            <a:ext cx="958973" cy="110058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6463B0-D3D4-8996-080F-4A16D4421D6F}"/>
              </a:ext>
            </a:extLst>
          </p:cNvPr>
          <p:cNvSpPr/>
          <p:nvPr/>
        </p:nvSpPr>
        <p:spPr>
          <a:xfrm>
            <a:off x="1288096" y="5171971"/>
            <a:ext cx="958973" cy="110058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43A1B4C2-99B6-FA70-1957-721352C295BE}"/>
              </a:ext>
            </a:extLst>
          </p:cNvPr>
          <p:cNvCxnSpPr>
            <a:cxnSpLocks/>
            <a:stCxn id="5" idx="2"/>
            <a:endCxn id="8" idx="2"/>
          </p:cNvCxnSpPr>
          <p:nvPr/>
        </p:nvCxnSpPr>
        <p:spPr>
          <a:xfrm rot="5400000" flipH="1" flipV="1">
            <a:off x="4159047" y="3753842"/>
            <a:ext cx="127248" cy="4910176"/>
          </a:xfrm>
          <a:prstGeom prst="bentConnector3">
            <a:avLst>
              <a:gd name="adj1" fmla="val -179649"/>
            </a:avLst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80D1D4F0-C87E-B035-1175-D73794A0B26A}"/>
              </a:ext>
            </a:extLst>
          </p:cNvPr>
          <p:cNvCxnSpPr>
            <a:cxnSpLocks/>
            <a:stCxn id="3" idx="3"/>
            <a:endCxn id="10" idx="2"/>
          </p:cNvCxnSpPr>
          <p:nvPr/>
        </p:nvCxnSpPr>
        <p:spPr>
          <a:xfrm>
            <a:off x="2247069" y="2985912"/>
            <a:ext cx="1646245" cy="3159394"/>
          </a:xfrm>
          <a:prstGeom prst="bentConnector4">
            <a:avLst>
              <a:gd name="adj1" fmla="val 9907"/>
              <a:gd name="adj2" fmla="val 105427"/>
            </a:avLst>
          </a:prstGeom>
          <a:ln w="571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B0C4256-1682-98A1-06A5-98F1C45365D1}"/>
              </a:ext>
            </a:extLst>
          </p:cNvPr>
          <p:cNvSpPr txBox="1"/>
          <p:nvPr/>
        </p:nvSpPr>
        <p:spPr>
          <a:xfrm>
            <a:off x="3557324" y="99790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MR9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E058D4D-8F43-C5C7-6BD6-41FCABCF6EA5}"/>
              </a:ext>
            </a:extLst>
          </p:cNvPr>
          <p:cNvSpPr txBox="1"/>
          <p:nvPr/>
        </p:nvSpPr>
        <p:spPr>
          <a:xfrm>
            <a:off x="6193154" y="101117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MR10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7D37EF-452C-DF75-BC32-5C9561AB847C}"/>
              </a:ext>
            </a:extLst>
          </p:cNvPr>
          <p:cNvSpPr txBox="1"/>
          <p:nvPr/>
        </p:nvSpPr>
        <p:spPr>
          <a:xfrm>
            <a:off x="8394700" y="4075746"/>
            <a:ext cx="323678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Decreased implant brightness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41E867-3BCD-D792-CC2B-DF3C521E5614}"/>
              </a:ext>
            </a:extLst>
          </p:cNvPr>
          <p:cNvSpPr txBox="1"/>
          <p:nvPr/>
        </p:nvSpPr>
        <p:spPr>
          <a:xfrm>
            <a:off x="8394700" y="2406134"/>
            <a:ext cx="341632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Increased skin line visualization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58AFC5-2187-733E-4099-DD875231EBC4}"/>
              </a:ext>
            </a:extLst>
          </p:cNvPr>
          <p:cNvCxnSpPr>
            <a:cxnSpLocks/>
          </p:cNvCxnSpPr>
          <p:nvPr/>
        </p:nvCxnSpPr>
        <p:spPr>
          <a:xfrm flipH="1" flipV="1">
            <a:off x="6593263" y="5027146"/>
            <a:ext cx="1801437" cy="450347"/>
          </a:xfrm>
          <a:prstGeom prst="straightConnector1">
            <a:avLst/>
          </a:prstGeom>
          <a:ln w="76200">
            <a:solidFill>
              <a:srgbClr val="EB85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F4EE8F-EB96-3522-254B-B05EBA0AC913}"/>
              </a:ext>
            </a:extLst>
          </p:cNvPr>
          <p:cNvCxnSpPr>
            <a:cxnSpLocks/>
          </p:cNvCxnSpPr>
          <p:nvPr/>
        </p:nvCxnSpPr>
        <p:spPr>
          <a:xfrm flipH="1">
            <a:off x="6535595" y="4286390"/>
            <a:ext cx="1859105" cy="0"/>
          </a:xfrm>
          <a:prstGeom prst="straightConnector1">
            <a:avLst/>
          </a:prstGeom>
          <a:ln w="76200">
            <a:solidFill>
              <a:srgbClr val="EB85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4EB0D7-425B-F42B-BD2B-DB62C8F93BBD}"/>
              </a:ext>
            </a:extLst>
          </p:cNvPr>
          <p:cNvCxnSpPr>
            <a:cxnSpLocks/>
          </p:cNvCxnSpPr>
          <p:nvPr/>
        </p:nvCxnSpPr>
        <p:spPr>
          <a:xfrm flipH="1">
            <a:off x="7294350" y="2590800"/>
            <a:ext cx="1100350" cy="772647"/>
          </a:xfrm>
          <a:prstGeom prst="straightConnector1">
            <a:avLst/>
          </a:prstGeom>
          <a:ln w="76200">
            <a:solidFill>
              <a:srgbClr val="EB85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1243A84-DBCF-A3C4-F04A-1BA8489B47C5}"/>
              </a:ext>
            </a:extLst>
          </p:cNvPr>
          <p:cNvSpPr txBox="1"/>
          <p:nvPr/>
        </p:nvSpPr>
        <p:spPr>
          <a:xfrm>
            <a:off x="8394700" y="5221976"/>
            <a:ext cx="3721119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Increased soft tissue visualization </a:t>
            </a:r>
          </a:p>
          <a:p>
            <a:r>
              <a:rPr lang="en-US" dirty="0"/>
              <a:t>next to implant (reduced ringing artifact)</a:t>
            </a:r>
          </a:p>
        </p:txBody>
      </p:sp>
    </p:spTree>
    <p:extLst>
      <p:ext uri="{BB962C8B-B14F-4D97-AF65-F5344CB8AC3E}">
        <p14:creationId xmlns:p14="http://schemas.microsoft.com/office/powerpoint/2010/main" val="1493299352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833CB900-A24F-3ACD-E5F8-8C904DE1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7240"/>
            <a:ext cx="11582400" cy="6223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36F14C6B-919D-0374-85E2-B93CBCB2F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00" y="-47561"/>
            <a:ext cx="2946400" cy="30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p.</a:t>
            </a:r>
            <a:fld id="{5B239B2B-4A07-455C-AFE0-AC271F7970A9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C12A12-3867-11C1-0241-ACEC668AEAEC}"/>
              </a:ext>
            </a:extLst>
          </p:cNvPr>
          <p:cNvSpPr/>
          <p:nvPr/>
        </p:nvSpPr>
        <p:spPr>
          <a:xfrm>
            <a:off x="2007" y="1"/>
            <a:ext cx="12192000" cy="101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E3C3FE-F440-90AA-3B3F-D4B8CBDE3CF8}"/>
              </a:ext>
            </a:extLst>
          </p:cNvPr>
          <p:cNvSpPr/>
          <p:nvPr/>
        </p:nvSpPr>
        <p:spPr>
          <a:xfrm>
            <a:off x="-2448" y="133510"/>
            <a:ext cx="12202739" cy="740909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0BA4DA-8632-89E1-3F88-82E7BF075DDB}"/>
              </a:ext>
            </a:extLst>
          </p:cNvPr>
          <p:cNvSpPr/>
          <p:nvPr/>
        </p:nvSpPr>
        <p:spPr>
          <a:xfrm>
            <a:off x="0" y="95137"/>
            <a:ext cx="12202737" cy="7015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B14197A-4944-BDE3-9B11-6055A8884384}"/>
              </a:ext>
            </a:extLst>
          </p:cNvPr>
          <p:cNvSpPr txBox="1">
            <a:spLocks/>
          </p:cNvSpPr>
          <p:nvPr/>
        </p:nvSpPr>
        <p:spPr bwMode="auto">
          <a:xfrm>
            <a:off x="304800" y="17227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5pPr>
            <a:lvl6pPr marL="60957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6pPr>
            <a:lvl7pPr marL="121914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7pPr>
            <a:lvl8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8pPr>
            <a:lvl9pPr marL="2438278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4400" kern="0" dirty="0">
                <a:solidFill>
                  <a:schemeClr val="bg1"/>
                </a:solidFill>
              </a:rPr>
              <a:t>Classic CR Mammography Enhancements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2DA061-9389-0E87-1D7A-8882C5DA97E9}"/>
              </a:ext>
            </a:extLst>
          </p:cNvPr>
          <p:cNvSpPr/>
          <p:nvPr/>
        </p:nvSpPr>
        <p:spPr>
          <a:xfrm>
            <a:off x="292393" y="4624313"/>
            <a:ext cx="6781505" cy="8261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6A4CE8-D182-A60F-E403-DE76DA179DF6}"/>
              </a:ext>
            </a:extLst>
          </p:cNvPr>
          <p:cNvSpPr/>
          <p:nvPr/>
        </p:nvSpPr>
        <p:spPr>
          <a:xfrm>
            <a:off x="292393" y="5750413"/>
            <a:ext cx="6781505" cy="7209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Address customer complaints and eliminates potential for duplicate naming in PACS.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54C74-5A98-BA5B-8095-61BA55303244}"/>
              </a:ext>
            </a:extLst>
          </p:cNvPr>
          <p:cNvSpPr/>
          <p:nvPr/>
        </p:nvSpPr>
        <p:spPr>
          <a:xfrm>
            <a:off x="178095" y="4487162"/>
            <a:ext cx="946150" cy="289717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MR9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BEA40-319B-5A14-3224-CE22D9312431}"/>
              </a:ext>
            </a:extLst>
          </p:cNvPr>
          <p:cNvSpPr/>
          <p:nvPr/>
        </p:nvSpPr>
        <p:spPr>
          <a:xfrm>
            <a:off x="178095" y="5577026"/>
            <a:ext cx="946150" cy="289717"/>
          </a:xfrm>
          <a:prstGeom prst="rect">
            <a:avLst/>
          </a:prstGeom>
          <a:solidFill>
            <a:srgbClr val="EB851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Benefit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AC17C8-FC4F-8984-4CB4-F5C264ECC2C1}"/>
              </a:ext>
            </a:extLst>
          </p:cNvPr>
          <p:cNvSpPr/>
          <p:nvPr/>
        </p:nvSpPr>
        <p:spPr>
          <a:xfrm>
            <a:off x="304548" y="1517894"/>
            <a:ext cx="6769352" cy="2885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92ECE-61EE-E517-36D0-01BE210BCD5C}"/>
              </a:ext>
            </a:extLst>
          </p:cNvPr>
          <p:cNvSpPr txBox="1"/>
          <p:nvPr/>
        </p:nvSpPr>
        <p:spPr>
          <a:xfrm>
            <a:off x="328037" y="4817926"/>
            <a:ext cx="6110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MR9 assigns laterality in view name, which is not consistent with standard practice and will result in duplicate naming.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8B7D87-C752-B465-6543-199EDD97871A}"/>
              </a:ext>
            </a:extLst>
          </p:cNvPr>
          <p:cNvSpPr/>
          <p:nvPr/>
        </p:nvSpPr>
        <p:spPr>
          <a:xfrm>
            <a:off x="-2" y="1024012"/>
            <a:ext cx="7073901" cy="539053"/>
          </a:xfrm>
          <a:prstGeom prst="rect">
            <a:avLst/>
          </a:prstGeom>
          <a:solidFill>
            <a:srgbClr val="00B05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B16525F-E357-284B-C5A7-82EE3F9D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04" y="1044397"/>
            <a:ext cx="11582400" cy="593305"/>
          </a:xfrm>
        </p:spPr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</a:rPr>
              <a:t>Laterality Removed from View Name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0B8E8-95D3-1B21-43AF-F8BADC718A73}"/>
              </a:ext>
            </a:extLst>
          </p:cNvPr>
          <p:cNvSpPr txBox="1"/>
          <p:nvPr/>
        </p:nvSpPr>
        <p:spPr>
          <a:xfrm>
            <a:off x="406361" y="1646733"/>
            <a:ext cx="666753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Removed the laterality (left/right) from the view name.</a:t>
            </a:r>
            <a:endParaRPr lang="en-US" sz="9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Added laterality drop down field in center stage.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User can select from four options: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Unspecified(U), Left(L), Right(R), Both(B)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Default laterality is Unspecified (U)</a:t>
            </a:r>
            <a:endParaRPr lang="en-US" sz="9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Laterality icon will be added to the view selection tile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Same As DirectView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Only applies to mammography views</a:t>
            </a:r>
          </a:p>
          <a:p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CFDB7F-5185-4B10-8D20-E21BAFA856A6}"/>
              </a:ext>
            </a:extLst>
          </p:cNvPr>
          <p:cNvSpPr txBox="1"/>
          <p:nvPr/>
        </p:nvSpPr>
        <p:spPr>
          <a:xfrm>
            <a:off x="7973103" y="98446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MR9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B99F7A-A39F-8B85-C81B-95035D5ED2F3}"/>
              </a:ext>
            </a:extLst>
          </p:cNvPr>
          <p:cNvSpPr txBox="1"/>
          <p:nvPr/>
        </p:nvSpPr>
        <p:spPr>
          <a:xfrm>
            <a:off x="10128190" y="100771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MR10</a:t>
            </a:r>
          </a:p>
        </p:txBody>
      </p:sp>
      <p:pic>
        <p:nvPicPr>
          <p:cNvPr id="17" name="内容占位符 5">
            <a:extLst>
              <a:ext uri="{FF2B5EF4-FFF2-40B4-BE49-F238E27FC236}">
                <a16:creationId xmlns:a16="http://schemas.microsoft.com/office/drawing/2014/main" id="{D72C5261-F92D-9568-9FE5-052814ADB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327900" y="1321987"/>
            <a:ext cx="4368800" cy="309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内容占位符 7">
            <a:extLst>
              <a:ext uri="{FF2B5EF4-FFF2-40B4-BE49-F238E27FC236}">
                <a16:creationId xmlns:a16="http://schemas.microsoft.com/office/drawing/2014/main" id="{CC6CB27E-25FD-8C93-DB7E-E96438523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102" y="4487162"/>
            <a:ext cx="3362325" cy="174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4583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833CB900-A24F-3ACD-E5F8-8C904DE1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7240"/>
            <a:ext cx="11582400" cy="6223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36F14C6B-919D-0374-85E2-B93CBCB2F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00" y="-47561"/>
            <a:ext cx="2946400" cy="30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p.</a:t>
            </a:r>
            <a:fld id="{5B239B2B-4A07-455C-AFE0-AC271F7970A9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C12A12-3867-11C1-0241-ACEC668AEAEC}"/>
              </a:ext>
            </a:extLst>
          </p:cNvPr>
          <p:cNvSpPr/>
          <p:nvPr/>
        </p:nvSpPr>
        <p:spPr>
          <a:xfrm>
            <a:off x="2007" y="1"/>
            <a:ext cx="12192000" cy="101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E3C3FE-F440-90AA-3B3F-D4B8CBDE3CF8}"/>
              </a:ext>
            </a:extLst>
          </p:cNvPr>
          <p:cNvSpPr/>
          <p:nvPr/>
        </p:nvSpPr>
        <p:spPr>
          <a:xfrm>
            <a:off x="-2448" y="133510"/>
            <a:ext cx="12202739" cy="740909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0BA4DA-8632-89E1-3F88-82E7BF075DDB}"/>
              </a:ext>
            </a:extLst>
          </p:cNvPr>
          <p:cNvSpPr/>
          <p:nvPr/>
        </p:nvSpPr>
        <p:spPr>
          <a:xfrm>
            <a:off x="0" y="95137"/>
            <a:ext cx="12202737" cy="7015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B14197A-4944-BDE3-9B11-6055A8884384}"/>
              </a:ext>
            </a:extLst>
          </p:cNvPr>
          <p:cNvSpPr txBox="1">
            <a:spLocks/>
          </p:cNvSpPr>
          <p:nvPr/>
        </p:nvSpPr>
        <p:spPr bwMode="auto">
          <a:xfrm>
            <a:off x="304800" y="17227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5pPr>
            <a:lvl6pPr marL="60957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6pPr>
            <a:lvl7pPr marL="121914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7pPr>
            <a:lvl8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8pPr>
            <a:lvl9pPr marL="2438278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4400" kern="0" dirty="0">
                <a:solidFill>
                  <a:schemeClr val="bg1"/>
                </a:solidFill>
              </a:rPr>
              <a:t>Classic CR Mammography Enhancements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2DA061-9389-0E87-1D7A-8882C5DA97E9}"/>
              </a:ext>
            </a:extLst>
          </p:cNvPr>
          <p:cNvSpPr/>
          <p:nvPr/>
        </p:nvSpPr>
        <p:spPr>
          <a:xfrm>
            <a:off x="292395" y="4324964"/>
            <a:ext cx="5651206" cy="79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6A4CE8-D182-A60F-E403-DE76DA179DF6}"/>
              </a:ext>
            </a:extLst>
          </p:cNvPr>
          <p:cNvSpPr/>
          <p:nvPr/>
        </p:nvSpPr>
        <p:spPr>
          <a:xfrm>
            <a:off x="292394" y="5424930"/>
            <a:ext cx="11525210" cy="897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The image will automatically rotate to display correctly, eliminating the need to manually rotate the image to increase ease of use for the customer.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54C74-5A98-BA5B-8095-61BA55303244}"/>
              </a:ext>
            </a:extLst>
          </p:cNvPr>
          <p:cNvSpPr/>
          <p:nvPr/>
        </p:nvSpPr>
        <p:spPr>
          <a:xfrm>
            <a:off x="178095" y="4177665"/>
            <a:ext cx="946150" cy="289717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MR9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BEA40-319B-5A14-3224-CE22D9312431}"/>
              </a:ext>
            </a:extLst>
          </p:cNvPr>
          <p:cNvSpPr/>
          <p:nvPr/>
        </p:nvSpPr>
        <p:spPr>
          <a:xfrm>
            <a:off x="178095" y="5277631"/>
            <a:ext cx="946150" cy="289717"/>
          </a:xfrm>
          <a:prstGeom prst="rect">
            <a:avLst/>
          </a:prstGeom>
          <a:solidFill>
            <a:srgbClr val="EB851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Benefit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AC17C8-FC4F-8984-4CB4-F5C264ECC2C1}"/>
              </a:ext>
            </a:extLst>
          </p:cNvPr>
          <p:cNvSpPr/>
          <p:nvPr/>
        </p:nvSpPr>
        <p:spPr>
          <a:xfrm>
            <a:off x="304548" y="1517895"/>
            <a:ext cx="5639053" cy="2497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92ECE-61EE-E517-36D0-01BE210BCD5C}"/>
              </a:ext>
            </a:extLst>
          </p:cNvPr>
          <p:cNvSpPr txBox="1"/>
          <p:nvPr/>
        </p:nvSpPr>
        <p:spPr>
          <a:xfrm>
            <a:off x="330201" y="4490019"/>
            <a:ext cx="549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MR9 did not automatically rotate the image resulting in left/right image pointing the same direction.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8B7D87-C752-B465-6543-199EDD97871A}"/>
              </a:ext>
            </a:extLst>
          </p:cNvPr>
          <p:cNvSpPr/>
          <p:nvPr/>
        </p:nvSpPr>
        <p:spPr>
          <a:xfrm>
            <a:off x="0" y="1024012"/>
            <a:ext cx="5943602" cy="539053"/>
          </a:xfrm>
          <a:prstGeom prst="rect">
            <a:avLst/>
          </a:prstGeom>
          <a:solidFill>
            <a:srgbClr val="00B05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B16525F-E357-284B-C5A7-82EE3F9D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1044397"/>
            <a:ext cx="11582400" cy="593305"/>
          </a:xfrm>
        </p:spPr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</a:rPr>
              <a:t>Left Mammo Views Auto-Rotation 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0B8E8-95D3-1B21-43AF-F8BADC718A73}"/>
              </a:ext>
            </a:extLst>
          </p:cNvPr>
          <p:cNvSpPr txBox="1"/>
          <p:nvPr/>
        </p:nvSpPr>
        <p:spPr>
          <a:xfrm>
            <a:off x="406360" y="1646733"/>
            <a:ext cx="553724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Enable auto-rotation to automatically rotate left mammography views into the correct orientation.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Operates the same as DirectView.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818D8D-9CAC-BDB4-8573-D44CAE71A475}"/>
              </a:ext>
            </a:extLst>
          </p:cNvPr>
          <p:cNvGrpSpPr/>
          <p:nvPr/>
        </p:nvGrpSpPr>
        <p:grpSpPr>
          <a:xfrm>
            <a:off x="6248400" y="1323520"/>
            <a:ext cx="5372802" cy="3143862"/>
            <a:chOff x="6094765" y="1856548"/>
            <a:chExt cx="5420836" cy="2995826"/>
          </a:xfrm>
        </p:grpSpPr>
        <p:pic>
          <p:nvPicPr>
            <p:cNvPr id="14" name="Content Placeholder 9">
              <a:extLst>
                <a:ext uri="{FF2B5EF4-FFF2-40B4-BE49-F238E27FC236}">
                  <a16:creationId xmlns:a16="http://schemas.microsoft.com/office/drawing/2014/main" id="{69395952-4693-55FD-17EE-3C2B5780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44434" y="2221531"/>
              <a:ext cx="2171167" cy="263084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2A35269B-BAD7-7CA8-D662-CA38391544BC}"/>
                </a:ext>
              </a:extLst>
            </p:cNvPr>
            <p:cNvSpPr/>
            <p:nvPr/>
          </p:nvSpPr>
          <p:spPr>
            <a:xfrm>
              <a:off x="8210054" y="2514850"/>
              <a:ext cx="1429246" cy="2012556"/>
            </a:xfrm>
            <a:prstGeom prst="rightArrow">
              <a:avLst>
                <a:gd name="adj1" fmla="val 62305"/>
                <a:gd name="adj2" fmla="val 6399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F6702B-2610-FC1C-52B3-9CF18E417607}"/>
                </a:ext>
              </a:extLst>
            </p:cNvPr>
            <p:cNvSpPr txBox="1"/>
            <p:nvPr/>
          </p:nvSpPr>
          <p:spPr>
            <a:xfrm>
              <a:off x="6094765" y="1864959"/>
              <a:ext cx="2171166" cy="351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Captured Image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C9564A-AE06-F72A-F4D4-E6B68B7BA8AB}"/>
                </a:ext>
              </a:extLst>
            </p:cNvPr>
            <p:cNvSpPr txBox="1"/>
            <p:nvPr/>
          </p:nvSpPr>
          <p:spPr>
            <a:xfrm>
              <a:off x="9344433" y="1856548"/>
              <a:ext cx="2171166" cy="351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B8519"/>
                  </a:solidFill>
                </a:rPr>
                <a:t>Displayed Image</a:t>
              </a:r>
            </a:p>
          </p:txBody>
        </p:sp>
        <p:pic>
          <p:nvPicPr>
            <p:cNvPr id="20" name="Graphic 19" descr="Refresh with solid fill">
              <a:extLst>
                <a:ext uri="{FF2B5EF4-FFF2-40B4-BE49-F238E27FC236}">
                  <a16:creationId xmlns:a16="http://schemas.microsoft.com/office/drawing/2014/main" id="{4D54D6C3-8E22-CB51-92FC-12944C4D3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41134" y="3091113"/>
              <a:ext cx="856669" cy="85666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EC9F74-2611-B386-636D-209E0A480137}"/>
                </a:ext>
              </a:extLst>
            </p:cNvPr>
            <p:cNvSpPr txBox="1"/>
            <p:nvPr/>
          </p:nvSpPr>
          <p:spPr>
            <a:xfrm>
              <a:off x="8601188" y="3352286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180º</a:t>
              </a:r>
            </a:p>
          </p:txBody>
        </p:sp>
        <p:pic>
          <p:nvPicPr>
            <p:cNvPr id="23" name="Content Placeholder 4">
              <a:extLst>
                <a:ext uri="{FF2B5EF4-FFF2-40B4-BE49-F238E27FC236}">
                  <a16:creationId xmlns:a16="http://schemas.microsoft.com/office/drawing/2014/main" id="{BA2A775D-9CDC-538A-C4B5-333B7A76A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4223" y="2205954"/>
              <a:ext cx="1965411" cy="2630843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C8D5A8F-450D-6924-04B1-7D1A530CA7FF}"/>
              </a:ext>
            </a:extLst>
          </p:cNvPr>
          <p:cNvSpPr txBox="1"/>
          <p:nvPr/>
        </p:nvSpPr>
        <p:spPr>
          <a:xfrm>
            <a:off x="368553" y="3602962"/>
            <a:ext cx="5575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Mammography views only</a:t>
            </a:r>
          </a:p>
        </p:txBody>
      </p:sp>
    </p:spTree>
    <p:extLst>
      <p:ext uri="{BB962C8B-B14F-4D97-AF65-F5344CB8AC3E}">
        <p14:creationId xmlns:p14="http://schemas.microsoft.com/office/powerpoint/2010/main" val="1118610554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833CB900-A24F-3ACD-E5F8-8C904DE1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7240"/>
            <a:ext cx="11582400" cy="6223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36F14C6B-919D-0374-85E2-B93CBCB2F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00" y="-47561"/>
            <a:ext cx="2946400" cy="30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p.</a:t>
            </a:r>
            <a:fld id="{5B239B2B-4A07-455C-AFE0-AC271F7970A9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C12A12-3867-11C1-0241-ACEC668AEAEC}"/>
              </a:ext>
            </a:extLst>
          </p:cNvPr>
          <p:cNvSpPr/>
          <p:nvPr/>
        </p:nvSpPr>
        <p:spPr>
          <a:xfrm>
            <a:off x="2007" y="1"/>
            <a:ext cx="12192000" cy="101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E3C3FE-F440-90AA-3B3F-D4B8CBDE3CF8}"/>
              </a:ext>
            </a:extLst>
          </p:cNvPr>
          <p:cNvSpPr/>
          <p:nvPr/>
        </p:nvSpPr>
        <p:spPr>
          <a:xfrm>
            <a:off x="-2448" y="133510"/>
            <a:ext cx="12202739" cy="740909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0BA4DA-8632-89E1-3F88-82E7BF075DDB}"/>
              </a:ext>
            </a:extLst>
          </p:cNvPr>
          <p:cNvSpPr/>
          <p:nvPr/>
        </p:nvSpPr>
        <p:spPr>
          <a:xfrm>
            <a:off x="0" y="95137"/>
            <a:ext cx="12202737" cy="7015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B14197A-4944-BDE3-9B11-6055A8884384}"/>
              </a:ext>
            </a:extLst>
          </p:cNvPr>
          <p:cNvSpPr txBox="1">
            <a:spLocks/>
          </p:cNvSpPr>
          <p:nvPr/>
        </p:nvSpPr>
        <p:spPr bwMode="auto">
          <a:xfrm>
            <a:off x="304800" y="17227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5pPr>
            <a:lvl6pPr marL="60957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6pPr>
            <a:lvl7pPr marL="121914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7pPr>
            <a:lvl8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8pPr>
            <a:lvl9pPr marL="2438278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4400" kern="0" dirty="0">
                <a:solidFill>
                  <a:schemeClr val="bg1"/>
                </a:solidFill>
              </a:rPr>
              <a:t>Classic CR Mammography Enhancements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2DA061-9389-0E87-1D7A-8882C5DA97E9}"/>
              </a:ext>
            </a:extLst>
          </p:cNvPr>
          <p:cNvSpPr/>
          <p:nvPr/>
        </p:nvSpPr>
        <p:spPr>
          <a:xfrm>
            <a:off x="292395" y="4256214"/>
            <a:ext cx="5651206" cy="8899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6A4CE8-D182-A60F-E403-DE76DA179DF6}"/>
              </a:ext>
            </a:extLst>
          </p:cNvPr>
          <p:cNvSpPr/>
          <p:nvPr/>
        </p:nvSpPr>
        <p:spPr>
          <a:xfrm>
            <a:off x="292394" y="5424930"/>
            <a:ext cx="11525210" cy="897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Customer no longer has to manually create the procedures themselves, or has a starting point to work from.  </a:t>
            </a:r>
          </a:p>
          <a:p>
            <a:r>
              <a:rPr lang="en-US" sz="1600" dirty="0">
                <a:solidFill>
                  <a:schemeClr val="tx1"/>
                </a:solidFill>
              </a:rPr>
              <a:t>Decreases overall setup time.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54C74-5A98-BA5B-8095-61BA55303244}"/>
              </a:ext>
            </a:extLst>
          </p:cNvPr>
          <p:cNvSpPr/>
          <p:nvPr/>
        </p:nvSpPr>
        <p:spPr>
          <a:xfrm>
            <a:off x="178095" y="4108916"/>
            <a:ext cx="946150" cy="289717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MR9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BEA40-319B-5A14-3224-CE22D9312431}"/>
              </a:ext>
            </a:extLst>
          </p:cNvPr>
          <p:cNvSpPr/>
          <p:nvPr/>
        </p:nvSpPr>
        <p:spPr>
          <a:xfrm>
            <a:off x="178095" y="5277631"/>
            <a:ext cx="946150" cy="289717"/>
          </a:xfrm>
          <a:prstGeom prst="rect">
            <a:avLst/>
          </a:prstGeom>
          <a:solidFill>
            <a:srgbClr val="EB851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Benefit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AC17C8-FC4F-8984-4CB4-F5C264ECC2C1}"/>
              </a:ext>
            </a:extLst>
          </p:cNvPr>
          <p:cNvSpPr/>
          <p:nvPr/>
        </p:nvSpPr>
        <p:spPr>
          <a:xfrm>
            <a:off x="304548" y="1517895"/>
            <a:ext cx="5639053" cy="2439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92ECE-61EE-E517-36D0-01BE210BCD5C}"/>
              </a:ext>
            </a:extLst>
          </p:cNvPr>
          <p:cNvSpPr txBox="1"/>
          <p:nvPr/>
        </p:nvSpPr>
        <p:spPr>
          <a:xfrm>
            <a:off x="328037" y="4398633"/>
            <a:ext cx="591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MR9 does not have any pre-set default mammography procedures.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8B7D87-C752-B465-6543-199EDD97871A}"/>
              </a:ext>
            </a:extLst>
          </p:cNvPr>
          <p:cNvSpPr/>
          <p:nvPr/>
        </p:nvSpPr>
        <p:spPr>
          <a:xfrm>
            <a:off x="0" y="1024012"/>
            <a:ext cx="7429500" cy="539053"/>
          </a:xfrm>
          <a:prstGeom prst="rect">
            <a:avLst/>
          </a:prstGeom>
          <a:solidFill>
            <a:srgbClr val="00B05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B16525F-E357-284B-C5A7-82EE3F9D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04" y="1044397"/>
            <a:ext cx="11582400" cy="593305"/>
          </a:xfrm>
        </p:spPr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</a:rPr>
              <a:t>Pre-set Default Mammography Procedures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0B8E8-95D3-1B21-43AF-F8BADC718A73}"/>
              </a:ext>
            </a:extLst>
          </p:cNvPr>
          <p:cNvSpPr txBox="1"/>
          <p:nvPr/>
        </p:nvSpPr>
        <p:spPr>
          <a:xfrm>
            <a:off x="406360" y="1646733"/>
            <a:ext cx="55372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Introduces a set of pre-defined commonly used mammography procedures and associated views.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Same as DirectView.</a:t>
            </a:r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7DE38264-BA1D-DDC5-0166-F7888D878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732409"/>
            <a:ext cx="4876800" cy="3413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9668477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833CB900-A24F-3ACD-E5F8-8C904DE1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7240"/>
            <a:ext cx="11582400" cy="6223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36F14C6B-919D-0374-85E2-B93CBCB2F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00" y="-47561"/>
            <a:ext cx="2946400" cy="30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p.</a:t>
            </a:r>
            <a:fld id="{5B239B2B-4A07-455C-AFE0-AC271F7970A9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C12A12-3867-11C1-0241-ACEC668AEAEC}"/>
              </a:ext>
            </a:extLst>
          </p:cNvPr>
          <p:cNvSpPr/>
          <p:nvPr/>
        </p:nvSpPr>
        <p:spPr>
          <a:xfrm>
            <a:off x="2007" y="1"/>
            <a:ext cx="12192000" cy="101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E3C3FE-F440-90AA-3B3F-D4B8CBDE3CF8}"/>
              </a:ext>
            </a:extLst>
          </p:cNvPr>
          <p:cNvSpPr/>
          <p:nvPr/>
        </p:nvSpPr>
        <p:spPr>
          <a:xfrm>
            <a:off x="-2448" y="133510"/>
            <a:ext cx="12202739" cy="740909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0BA4DA-8632-89E1-3F88-82E7BF075DDB}"/>
              </a:ext>
            </a:extLst>
          </p:cNvPr>
          <p:cNvSpPr/>
          <p:nvPr/>
        </p:nvSpPr>
        <p:spPr>
          <a:xfrm>
            <a:off x="0" y="95137"/>
            <a:ext cx="12202737" cy="7015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B14197A-4944-BDE3-9B11-6055A8884384}"/>
              </a:ext>
            </a:extLst>
          </p:cNvPr>
          <p:cNvSpPr txBox="1">
            <a:spLocks/>
          </p:cNvSpPr>
          <p:nvPr/>
        </p:nvSpPr>
        <p:spPr bwMode="auto">
          <a:xfrm>
            <a:off x="304800" y="17227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5pPr>
            <a:lvl6pPr marL="60957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6pPr>
            <a:lvl7pPr marL="121914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7pPr>
            <a:lvl8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8pPr>
            <a:lvl9pPr marL="2438278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4400" kern="0" dirty="0">
                <a:solidFill>
                  <a:schemeClr val="bg1"/>
                </a:solidFill>
              </a:rPr>
              <a:t>Classic CR Mammography Enhancements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2DA061-9389-0E87-1D7A-8882C5DA97E9}"/>
              </a:ext>
            </a:extLst>
          </p:cNvPr>
          <p:cNvSpPr/>
          <p:nvPr/>
        </p:nvSpPr>
        <p:spPr>
          <a:xfrm>
            <a:off x="292395" y="4569124"/>
            <a:ext cx="5651206" cy="611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6A4CE8-D182-A60F-E403-DE76DA179DF6}"/>
              </a:ext>
            </a:extLst>
          </p:cNvPr>
          <p:cNvSpPr/>
          <p:nvPr/>
        </p:nvSpPr>
        <p:spPr>
          <a:xfrm>
            <a:off x="292394" y="5424930"/>
            <a:ext cx="11525210" cy="897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Customer no longer has to manually arrange the images for each examination prior to printing.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54C74-5A98-BA5B-8095-61BA55303244}"/>
              </a:ext>
            </a:extLst>
          </p:cNvPr>
          <p:cNvSpPr/>
          <p:nvPr/>
        </p:nvSpPr>
        <p:spPr>
          <a:xfrm>
            <a:off x="178095" y="4421825"/>
            <a:ext cx="946150" cy="289717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MR9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BEA40-319B-5A14-3224-CE22D9312431}"/>
              </a:ext>
            </a:extLst>
          </p:cNvPr>
          <p:cNvSpPr/>
          <p:nvPr/>
        </p:nvSpPr>
        <p:spPr>
          <a:xfrm>
            <a:off x="178095" y="5277631"/>
            <a:ext cx="946150" cy="289717"/>
          </a:xfrm>
          <a:prstGeom prst="rect">
            <a:avLst/>
          </a:prstGeom>
          <a:solidFill>
            <a:srgbClr val="EB851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Benefit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AC17C8-FC4F-8984-4CB4-F5C264ECC2C1}"/>
              </a:ext>
            </a:extLst>
          </p:cNvPr>
          <p:cNvSpPr/>
          <p:nvPr/>
        </p:nvSpPr>
        <p:spPr>
          <a:xfrm>
            <a:off x="304548" y="1517894"/>
            <a:ext cx="5639053" cy="2806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92ECE-61EE-E517-36D0-01BE210BCD5C}"/>
              </a:ext>
            </a:extLst>
          </p:cNvPr>
          <p:cNvSpPr txBox="1"/>
          <p:nvPr/>
        </p:nvSpPr>
        <p:spPr>
          <a:xfrm>
            <a:off x="328037" y="4733057"/>
            <a:ext cx="591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MR9 only allows manual printing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8B7D87-C752-B465-6543-199EDD97871A}"/>
              </a:ext>
            </a:extLst>
          </p:cNvPr>
          <p:cNvSpPr/>
          <p:nvPr/>
        </p:nvSpPr>
        <p:spPr>
          <a:xfrm>
            <a:off x="0" y="1024012"/>
            <a:ext cx="5943601" cy="539053"/>
          </a:xfrm>
          <a:prstGeom prst="rect">
            <a:avLst/>
          </a:prstGeom>
          <a:solidFill>
            <a:srgbClr val="00B05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B16525F-E357-284B-C5A7-82EE3F9D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04" y="1044397"/>
            <a:ext cx="11582400" cy="593305"/>
          </a:xfrm>
        </p:spPr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</a:rPr>
              <a:t>Multiple Format Print Settings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0B8E8-95D3-1B21-43AF-F8BADC718A73}"/>
              </a:ext>
            </a:extLst>
          </p:cNvPr>
          <p:cNvSpPr txBox="1"/>
          <p:nvPr/>
        </p:nvSpPr>
        <p:spPr>
          <a:xfrm>
            <a:off x="406360" y="1646733"/>
            <a:ext cx="5537241" cy="2485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Enables multi-format printing similar to DirectView.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system will apply a default print setting for the procedure.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User can modify/delete the print setting.</a:t>
            </a:r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D4B04555-D90E-7815-96FE-812348C4F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767" y="2741627"/>
            <a:ext cx="4354837" cy="2438569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D353265D-C5F3-2F0D-636A-A181DA7AA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730" y="1044397"/>
            <a:ext cx="2951400" cy="2316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F2950B-F2E0-CE05-F343-7BF00CC67318}"/>
              </a:ext>
            </a:extLst>
          </p:cNvPr>
          <p:cNvSpPr txBox="1"/>
          <p:nvPr/>
        </p:nvSpPr>
        <p:spPr>
          <a:xfrm>
            <a:off x="421648" y="3843222"/>
            <a:ext cx="1405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Views</a:t>
            </a:r>
          </a:p>
        </p:txBody>
      </p:sp>
    </p:spTree>
    <p:extLst>
      <p:ext uri="{BB962C8B-B14F-4D97-AF65-F5344CB8AC3E}">
        <p14:creationId xmlns:p14="http://schemas.microsoft.com/office/powerpoint/2010/main" val="1468686573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833CB900-A24F-3ACD-E5F8-8C904DE1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7240"/>
            <a:ext cx="11582400" cy="6223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36F14C6B-919D-0374-85E2-B93CBCB2F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00" y="-47561"/>
            <a:ext cx="2946400" cy="30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p.</a:t>
            </a:r>
            <a:fld id="{5B239B2B-4A07-455C-AFE0-AC271F7970A9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C12A12-3867-11C1-0241-ACEC668AEAEC}"/>
              </a:ext>
            </a:extLst>
          </p:cNvPr>
          <p:cNvSpPr/>
          <p:nvPr/>
        </p:nvSpPr>
        <p:spPr>
          <a:xfrm>
            <a:off x="2007" y="1"/>
            <a:ext cx="12192000" cy="101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E3C3FE-F440-90AA-3B3F-D4B8CBDE3CF8}"/>
              </a:ext>
            </a:extLst>
          </p:cNvPr>
          <p:cNvSpPr/>
          <p:nvPr/>
        </p:nvSpPr>
        <p:spPr>
          <a:xfrm>
            <a:off x="-2448" y="133510"/>
            <a:ext cx="12202739" cy="740909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0BA4DA-8632-89E1-3F88-82E7BF075DDB}"/>
              </a:ext>
            </a:extLst>
          </p:cNvPr>
          <p:cNvSpPr/>
          <p:nvPr/>
        </p:nvSpPr>
        <p:spPr>
          <a:xfrm>
            <a:off x="0" y="95137"/>
            <a:ext cx="12202737" cy="7015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B14197A-4944-BDE3-9B11-6055A8884384}"/>
              </a:ext>
            </a:extLst>
          </p:cNvPr>
          <p:cNvSpPr txBox="1">
            <a:spLocks/>
          </p:cNvSpPr>
          <p:nvPr/>
        </p:nvSpPr>
        <p:spPr bwMode="auto">
          <a:xfrm>
            <a:off x="304800" y="17227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5pPr>
            <a:lvl6pPr marL="60957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6pPr>
            <a:lvl7pPr marL="121914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7pPr>
            <a:lvl8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8pPr>
            <a:lvl9pPr marL="2438278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4400" kern="0" dirty="0">
                <a:solidFill>
                  <a:schemeClr val="bg1"/>
                </a:solidFill>
              </a:rPr>
              <a:t>Classic CR Mammography Enhancements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B27B8E1-0214-4A0E-CAE5-F9B9F33AF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617176"/>
              </p:ext>
            </p:extLst>
          </p:nvPr>
        </p:nvGraphicFramePr>
        <p:xfrm>
          <a:off x="304800" y="1101431"/>
          <a:ext cx="11498317" cy="513287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4183117">
                  <a:extLst>
                    <a:ext uri="{9D8B030D-6E8A-4147-A177-3AD203B41FA5}">
                      <a16:colId xmlns:a16="http://schemas.microsoft.com/office/drawing/2014/main" val="3012806969"/>
                    </a:ext>
                  </a:extLst>
                </a:gridCol>
                <a:gridCol w="7315200">
                  <a:extLst>
                    <a:ext uri="{9D8B030D-6E8A-4147-A177-3AD203B41FA5}">
                      <a16:colId xmlns:a16="http://schemas.microsoft.com/office/drawing/2014/main" val="1808793257"/>
                    </a:ext>
                  </a:extLst>
                </a:gridCol>
              </a:tblGrid>
              <a:tr h="35239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Enhancement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270" marR="10270" marT="10270" marB="0" anchor="ctr">
                    <a:solidFill>
                      <a:srgbClr val="EB851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Benefit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270" marR="10270" marT="10270" marB="0" anchor="ctr">
                    <a:solidFill>
                      <a:srgbClr val="EB85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433017"/>
                  </a:ext>
                </a:extLst>
              </a:tr>
              <a:tr h="525152">
                <a:tc>
                  <a:txBody>
                    <a:bodyPr/>
                    <a:lstStyle/>
                    <a:p>
                      <a:pPr marL="228600" indent="0" algn="l" fontAlgn="t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Enabled Eclipse Look Selection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270" marR="10270" marT="1027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Site can choose from nine premium processing looks, enabling them to select the one that aligns with their unique preferences.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0270" marR="10270" marT="10270" marB="0" anchor="ctr"/>
                </a:tc>
                <a:extLst>
                  <a:ext uri="{0D108BD9-81ED-4DB2-BD59-A6C34878D82A}">
                    <a16:rowId xmlns:a16="http://schemas.microsoft.com/office/drawing/2014/main" val="1417398566"/>
                  </a:ext>
                </a:extLst>
              </a:tr>
              <a:tr h="525152">
                <a:tc>
                  <a:txBody>
                    <a:bodyPr/>
                    <a:lstStyle/>
                    <a:p>
                      <a:pPr marL="228600" indent="0" algn="l" fontAlgn="t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Extended Post-Processing Slider Range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270" marR="10270" marT="1027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Gives user more control and flexibility to fine tune images to meet their preference.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0270" marR="10270" marT="10270" marB="0" anchor="ctr"/>
                </a:tc>
                <a:extLst>
                  <a:ext uri="{0D108BD9-81ED-4DB2-BD59-A6C34878D82A}">
                    <a16:rowId xmlns:a16="http://schemas.microsoft.com/office/drawing/2014/main" val="171589138"/>
                  </a:ext>
                </a:extLst>
              </a:tr>
              <a:tr h="525152">
                <a:tc>
                  <a:txBody>
                    <a:bodyPr/>
                    <a:lstStyle/>
                    <a:p>
                      <a:pPr marL="228600" indent="0" algn="l" fontAlgn="t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Enabled Skin Line Enlargement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270" marR="10270" marT="1027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User can utilize Skin Line Enlargement feature to clearly visualize the skin line.</a:t>
                      </a:r>
                    </a:p>
                  </a:txBody>
                  <a:tcPr marL="10270" marR="10270" marT="10270" marB="0" anchor="ctr"/>
                </a:tc>
                <a:extLst>
                  <a:ext uri="{0D108BD9-81ED-4DB2-BD59-A6C34878D82A}">
                    <a16:rowId xmlns:a16="http://schemas.microsoft.com/office/drawing/2014/main" val="516518739"/>
                  </a:ext>
                </a:extLst>
              </a:tr>
              <a:tr h="525152">
                <a:tc>
                  <a:txBody>
                    <a:bodyPr/>
                    <a:lstStyle/>
                    <a:p>
                      <a:pPr marL="228600" indent="0" algn="l" fontAlgn="t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Save Look as Customer Default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270" marR="10270" marT="1027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Saves image slider settings as the default to boost workflow by eliminating the need to adjust each image manually every time and also ensures consistent image quality.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0270" marR="10270" marT="10270" marB="0" anchor="ctr"/>
                </a:tc>
                <a:extLst>
                  <a:ext uri="{0D108BD9-81ED-4DB2-BD59-A6C34878D82A}">
                    <a16:rowId xmlns:a16="http://schemas.microsoft.com/office/drawing/2014/main" val="2587498430"/>
                  </a:ext>
                </a:extLst>
              </a:tr>
              <a:tr h="525152">
                <a:tc>
                  <a:txBody>
                    <a:bodyPr/>
                    <a:lstStyle/>
                    <a:p>
                      <a:pPr marL="228600" indent="0" algn="l" fontAlgn="t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Enhance Implant Processing Performance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270" marR="10270" marT="1027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</a:rPr>
                        <a:t>Increases visibility of skin line, decreased brightness of implant, and better visualization of tissue next to implant to e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levated image quality and enhance diagnostic confidence. </a:t>
                      </a:r>
                      <a:endParaRPr lang="en-US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270" marR="10270" marT="10270" marB="0" anchor="ctr"/>
                </a:tc>
                <a:extLst>
                  <a:ext uri="{0D108BD9-81ED-4DB2-BD59-A6C34878D82A}">
                    <a16:rowId xmlns:a16="http://schemas.microsoft.com/office/drawing/2014/main" val="2249214402"/>
                  </a:ext>
                </a:extLst>
              </a:tr>
              <a:tr h="525152">
                <a:tc>
                  <a:txBody>
                    <a:bodyPr/>
                    <a:lstStyle/>
                    <a:p>
                      <a:pPr marL="228600" indent="0" algn="l" fontAlgn="t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Laterality Removed from View Name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270" marR="10270" marT="1027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Eliminates potential for duplicate naming in PACS, improving overall ease of use and user satisfaction.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0270" marR="10270" marT="10270" marB="0" anchor="ctr"/>
                </a:tc>
                <a:extLst>
                  <a:ext uri="{0D108BD9-81ED-4DB2-BD59-A6C34878D82A}">
                    <a16:rowId xmlns:a16="http://schemas.microsoft.com/office/drawing/2014/main" val="582118594"/>
                  </a:ext>
                </a:extLst>
              </a:tr>
              <a:tr h="525152">
                <a:tc>
                  <a:txBody>
                    <a:bodyPr/>
                    <a:lstStyle/>
                    <a:p>
                      <a:pPr marL="228600" indent="0" algn="l" fontAlgn="t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Auto-Rotation for Left Mammography Views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270" marR="10270" marT="1027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The image will automatically rotate to display correctly, eliminating the need to manually rotate the image to increase ease of use for the customer.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0270" marR="10270" marT="10270" marB="0" anchor="ctr"/>
                </a:tc>
                <a:extLst>
                  <a:ext uri="{0D108BD9-81ED-4DB2-BD59-A6C34878D82A}">
                    <a16:rowId xmlns:a16="http://schemas.microsoft.com/office/drawing/2014/main" val="423029673"/>
                  </a:ext>
                </a:extLst>
              </a:tr>
              <a:tr h="525152">
                <a:tc>
                  <a:txBody>
                    <a:bodyPr/>
                    <a:lstStyle/>
                    <a:p>
                      <a:pPr marL="228600" indent="0" algn="l" fontAlgn="t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Pre-set Default Mammography Procedures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270" marR="10270" marT="1027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Decreases overall setup time as customer no longer has to manually create the procedures themselves from scratch.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0270" marR="10270" marT="10270" marB="0" anchor="ctr"/>
                </a:tc>
                <a:extLst>
                  <a:ext uri="{0D108BD9-81ED-4DB2-BD59-A6C34878D82A}">
                    <a16:rowId xmlns:a16="http://schemas.microsoft.com/office/drawing/2014/main" val="1585517243"/>
                  </a:ext>
                </a:extLst>
              </a:tr>
              <a:tr h="525152">
                <a:tc>
                  <a:txBody>
                    <a:bodyPr/>
                    <a:lstStyle/>
                    <a:p>
                      <a:pPr marL="228600" indent="0" algn="l" fontAlgn="t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Multiple Format Print Settings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270" marR="10270" marT="10270" marB="0" anchor="ctr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Customer no longer has to manually arrange the images for each examination prior to printing boosting their productivity.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0270" marR="10270" marT="10270" marB="0" anchor="ctr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720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249008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0FDB5-97E2-660A-62CF-E6CE6E74DA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Focus HD Support</a:t>
            </a:r>
            <a:r>
              <a:rPr lang="en-US" sz="2400" dirty="0"/>
              <a:t>¹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63072-8B16-2F63-430A-593418A1E4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400" dirty="0"/>
              <a:t>¹ Not available in all regions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3D097-CE70-55A4-FF81-E7146E4E07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CE47E15A-B572-49DB-8BB2-0C7F9AB1C25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3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833CB900-A24F-3ACD-E5F8-8C904DE1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7240"/>
            <a:ext cx="11582400" cy="6223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36F14C6B-919D-0374-85E2-B93CBCB2F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00" y="-47561"/>
            <a:ext cx="2946400" cy="30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p.</a:t>
            </a:r>
            <a:fld id="{5B239B2B-4A07-455C-AFE0-AC271F7970A9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C12A12-3867-11C1-0241-ACEC668AEAEC}"/>
              </a:ext>
            </a:extLst>
          </p:cNvPr>
          <p:cNvSpPr/>
          <p:nvPr/>
        </p:nvSpPr>
        <p:spPr>
          <a:xfrm>
            <a:off x="2007" y="1"/>
            <a:ext cx="12192000" cy="101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E3C3FE-F440-90AA-3B3F-D4B8CBDE3CF8}"/>
              </a:ext>
            </a:extLst>
          </p:cNvPr>
          <p:cNvSpPr/>
          <p:nvPr/>
        </p:nvSpPr>
        <p:spPr>
          <a:xfrm>
            <a:off x="-2448" y="133510"/>
            <a:ext cx="12202739" cy="740909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0BA4DA-8632-89E1-3F88-82E7BF075DDB}"/>
              </a:ext>
            </a:extLst>
          </p:cNvPr>
          <p:cNvSpPr/>
          <p:nvPr/>
        </p:nvSpPr>
        <p:spPr>
          <a:xfrm>
            <a:off x="0" y="95137"/>
            <a:ext cx="12202737" cy="7015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B14197A-4944-BDE3-9B11-6055A8884384}"/>
              </a:ext>
            </a:extLst>
          </p:cNvPr>
          <p:cNvSpPr txBox="1">
            <a:spLocks/>
          </p:cNvSpPr>
          <p:nvPr/>
        </p:nvSpPr>
        <p:spPr bwMode="auto">
          <a:xfrm>
            <a:off x="304800" y="17227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5pPr>
            <a:lvl6pPr marL="60957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6pPr>
            <a:lvl7pPr marL="121914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7pPr>
            <a:lvl8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8pPr>
            <a:lvl9pPr marL="2438278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Focus HD Detectors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2DA061-9389-0E87-1D7A-8882C5DA97E9}"/>
              </a:ext>
            </a:extLst>
          </p:cNvPr>
          <p:cNvSpPr/>
          <p:nvPr/>
        </p:nvSpPr>
        <p:spPr>
          <a:xfrm>
            <a:off x="292395" y="4569124"/>
            <a:ext cx="5651206" cy="611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6A4CE8-D182-A60F-E403-DE76DA179DF6}"/>
              </a:ext>
            </a:extLst>
          </p:cNvPr>
          <p:cNvSpPr/>
          <p:nvPr/>
        </p:nvSpPr>
        <p:spPr>
          <a:xfrm>
            <a:off x="292394" y="5424930"/>
            <a:ext cx="11525210" cy="897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Customer now has the ability to choose from a wider range of detectors, including a high resolution option.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54C74-5A98-BA5B-8095-61BA55303244}"/>
              </a:ext>
            </a:extLst>
          </p:cNvPr>
          <p:cNvSpPr/>
          <p:nvPr/>
        </p:nvSpPr>
        <p:spPr>
          <a:xfrm>
            <a:off x="178095" y="4421825"/>
            <a:ext cx="946150" cy="289717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MR9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BEA40-319B-5A14-3224-CE22D9312431}"/>
              </a:ext>
            </a:extLst>
          </p:cNvPr>
          <p:cNvSpPr/>
          <p:nvPr/>
        </p:nvSpPr>
        <p:spPr>
          <a:xfrm>
            <a:off x="178095" y="5277631"/>
            <a:ext cx="946150" cy="289717"/>
          </a:xfrm>
          <a:prstGeom prst="rect">
            <a:avLst/>
          </a:prstGeom>
          <a:solidFill>
            <a:srgbClr val="EB851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Benefit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AC17C8-FC4F-8984-4CB4-F5C264ECC2C1}"/>
              </a:ext>
            </a:extLst>
          </p:cNvPr>
          <p:cNvSpPr/>
          <p:nvPr/>
        </p:nvSpPr>
        <p:spPr>
          <a:xfrm>
            <a:off x="304548" y="1338379"/>
            <a:ext cx="5639053" cy="2806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92ECE-61EE-E517-36D0-01BE210BCD5C}"/>
              </a:ext>
            </a:extLst>
          </p:cNvPr>
          <p:cNvSpPr txBox="1"/>
          <p:nvPr/>
        </p:nvSpPr>
        <p:spPr>
          <a:xfrm>
            <a:off x="328037" y="4733057"/>
            <a:ext cx="591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MR9 did not support Focus HD.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C85E2-7E70-7823-F246-893E01269AF5}"/>
              </a:ext>
            </a:extLst>
          </p:cNvPr>
          <p:cNvSpPr txBox="1">
            <a:spLocks/>
          </p:cNvSpPr>
          <p:nvPr/>
        </p:nvSpPr>
        <p:spPr bwMode="auto">
          <a:xfrm>
            <a:off x="328037" y="1506816"/>
            <a:ext cx="5502395" cy="216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63539" indent="-311143" algn="l" rtl="0" fontAlgn="ctr">
              <a:spcBef>
                <a:spcPct val="0"/>
              </a:spcBef>
              <a:spcAft>
                <a:spcPts val="800"/>
              </a:spcAft>
              <a:buClr>
                <a:srgbClr val="EB8519"/>
              </a:buClr>
              <a:buSzPct val="150000"/>
              <a:buChar char="•"/>
              <a:defRPr sz="2667">
                <a:solidFill>
                  <a:schemeClr val="tx1"/>
                </a:solidFill>
                <a:latin typeface="+mj-lt"/>
                <a:cs typeface="+mn-cs"/>
              </a:defRPr>
            </a:lvl2pPr>
            <a:lvl3pPr marL="764098" indent="-300559" algn="l" rtl="0" fontAlgn="ctr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–"/>
              <a:defRPr>
                <a:solidFill>
                  <a:schemeClr val="tx1"/>
                </a:solidFill>
                <a:latin typeface="+mj-lt"/>
                <a:cs typeface="+mn-cs"/>
              </a:defRPr>
            </a:lvl3pPr>
            <a:lvl4pPr marL="1073124" indent="-304792" algn="l" rtl="0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+mj-lt"/>
                <a:cs typeface="Microsoft Sans Serif" pitchFamily="34" charset="0"/>
              </a:defRPr>
            </a:lvl4pPr>
            <a:lvl5pPr marL="1377916" indent="-304792" algn="l" rtl="0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+mj-lt"/>
                <a:cs typeface="Microsoft Sans Serif" pitchFamily="34" charset="0"/>
              </a:defRPr>
            </a:lvl5pPr>
            <a:lvl6pPr marL="2578036" indent="-30055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Helvetica" pitchFamily="34" charset="0"/>
                <a:cs typeface="Microsoft Sans Serif" pitchFamily="34" charset="0"/>
              </a:defRPr>
            </a:lvl6pPr>
            <a:lvl7pPr marL="3187620" indent="-30055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Helvetica" pitchFamily="34" charset="0"/>
                <a:cs typeface="Microsoft Sans Serif" pitchFamily="34" charset="0"/>
              </a:defRPr>
            </a:lvl7pPr>
            <a:lvl8pPr marL="3797205" indent="-30055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Helvetica" pitchFamily="34" charset="0"/>
                <a:cs typeface="Microsoft Sans Serif" pitchFamily="34" charset="0"/>
              </a:defRPr>
            </a:lvl8pPr>
            <a:lvl9pPr marL="4406790" indent="-30055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Helvetica" pitchFamily="34" charset="0"/>
                <a:cs typeface="Microsoft Sans Serif" pitchFamily="34" charset="0"/>
              </a:defRPr>
            </a:lvl9pPr>
          </a:lstStyle>
          <a:p>
            <a:r>
              <a:rPr lang="en-US" sz="2800" kern="0" dirty="0"/>
              <a:t>Now supports </a:t>
            </a:r>
            <a:r>
              <a:rPr lang="en-US" sz="2800" b="1" kern="0" dirty="0"/>
              <a:t>Focus HD 35/43 detectors.</a:t>
            </a:r>
          </a:p>
          <a:p>
            <a:endParaRPr lang="en-US" sz="2800" kern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Operates the same as other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Human Medical use only.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kern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6EEEB-6E02-ED22-323E-713BDFDC5066}"/>
              </a:ext>
            </a:extLst>
          </p:cNvPr>
          <p:cNvSpPr/>
          <p:nvPr/>
        </p:nvSpPr>
        <p:spPr>
          <a:xfrm>
            <a:off x="178095" y="1178915"/>
            <a:ext cx="946150" cy="289717"/>
          </a:xfrm>
          <a:prstGeom prst="rect">
            <a:avLst/>
          </a:prstGeom>
          <a:solidFill>
            <a:srgbClr val="00B05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MR10</a:t>
            </a:r>
          </a:p>
        </p:txBody>
      </p:sp>
      <p:pic>
        <p:nvPicPr>
          <p:cNvPr id="17" name="Picture 16" descr="A close-up of a black screen&#10;&#10;Description automatically generated">
            <a:extLst>
              <a:ext uri="{FF2B5EF4-FFF2-40B4-BE49-F238E27FC236}">
                <a16:creationId xmlns:a16="http://schemas.microsoft.com/office/drawing/2014/main" id="{3AF3B811-699B-5100-5704-D2A3FA5D8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06" y="1756883"/>
            <a:ext cx="4762988" cy="292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0" y="268514"/>
            <a:ext cx="1537615" cy="63209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475F39B-BB80-F4E5-384C-EBD6F1854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192" y="340447"/>
            <a:ext cx="10536434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9C63C5-F4AC-37FC-2C76-4BCD753FD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7637" y="1143001"/>
            <a:ext cx="8839200" cy="502920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What’s New</a:t>
            </a:r>
          </a:p>
          <a:p>
            <a:pPr marL="920739" lvl="1" indent="-457200">
              <a:buFont typeface="Arial" panose="020B0604020202020204" pitchFamily="34" charset="0"/>
              <a:buChar char="•"/>
            </a:pPr>
            <a:r>
              <a:rPr lang="en-US" sz="2267" dirty="0"/>
              <a:t>Classic CR Mammography Enhancements</a:t>
            </a:r>
          </a:p>
          <a:p>
            <a:pPr marL="920739" lvl="1" indent="-457200">
              <a:buFont typeface="Arial" panose="020B0604020202020204" pitchFamily="34" charset="0"/>
              <a:buChar char="•"/>
            </a:pPr>
            <a:r>
              <a:rPr lang="en-US" sz="2267" dirty="0"/>
              <a:t>DR LLI Auto-Stitching</a:t>
            </a:r>
          </a:p>
          <a:p>
            <a:pPr marL="920739" lvl="1" indent="-457200">
              <a:buFont typeface="Arial" panose="020B0604020202020204" pitchFamily="34" charset="0"/>
              <a:buChar char="•"/>
            </a:pPr>
            <a:r>
              <a:rPr lang="en-US" sz="2267" dirty="0"/>
              <a:t>Focus HD Support</a:t>
            </a:r>
          </a:p>
          <a:p>
            <a:pPr marL="920739" lvl="1" indent="-457200">
              <a:buFont typeface="Arial" panose="020B0604020202020204" pitchFamily="34" charset="0"/>
              <a:buChar char="•"/>
            </a:pPr>
            <a:r>
              <a:rPr lang="en-US" sz="2267" dirty="0"/>
              <a:t>DR TQT</a:t>
            </a:r>
          </a:p>
          <a:p>
            <a:pPr marL="920739" lvl="1" indent="-457200">
              <a:buFont typeface="Arial" panose="020B0604020202020204" pitchFamily="34" charset="0"/>
              <a:buChar char="•"/>
            </a:pPr>
            <a:r>
              <a:rPr lang="en-US" sz="2267" dirty="0"/>
              <a:t>Other Changes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Resolved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Compatibility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Timeline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Resources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9574D37-5F86-A6EC-D15D-D18799BC18CE}"/>
              </a:ext>
            </a:extLst>
          </p:cNvPr>
          <p:cNvSpPr/>
          <p:nvPr/>
        </p:nvSpPr>
        <p:spPr>
          <a:xfrm rot="16200000">
            <a:off x="9891158" y="2088727"/>
            <a:ext cx="2444907" cy="1106906"/>
          </a:xfrm>
          <a:prstGeom prst="rightArrow">
            <a:avLst/>
          </a:prstGeom>
          <a:gradFill flip="none" rotWithShape="1">
            <a:gsLst>
              <a:gs pos="0">
                <a:srgbClr val="EB8519">
                  <a:alpha val="0"/>
                </a:srgbClr>
              </a:gs>
              <a:gs pos="100000">
                <a:srgbClr val="EB851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30471F5-52F8-B7A1-B796-873304B05291}"/>
              </a:ext>
            </a:extLst>
          </p:cNvPr>
          <p:cNvSpPr/>
          <p:nvPr/>
        </p:nvSpPr>
        <p:spPr>
          <a:xfrm rot="16200000">
            <a:off x="9228059" y="2869757"/>
            <a:ext cx="1979086" cy="896010"/>
          </a:xfrm>
          <a:prstGeom prst="rightArrow">
            <a:avLst/>
          </a:prstGeom>
          <a:gradFill flip="none" rotWithShape="1">
            <a:gsLst>
              <a:gs pos="0">
                <a:srgbClr val="EB8519">
                  <a:alpha val="0"/>
                </a:srgbClr>
              </a:gs>
              <a:gs pos="100000">
                <a:srgbClr val="EB851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272061B-6633-2D6F-9A1D-66B20A589F6C}"/>
              </a:ext>
            </a:extLst>
          </p:cNvPr>
          <p:cNvSpPr/>
          <p:nvPr/>
        </p:nvSpPr>
        <p:spPr>
          <a:xfrm rot="16200000">
            <a:off x="8686453" y="3456189"/>
            <a:ext cx="1507234" cy="755019"/>
          </a:xfrm>
          <a:prstGeom prst="rightArrow">
            <a:avLst/>
          </a:prstGeom>
          <a:gradFill flip="none" rotWithShape="1">
            <a:gsLst>
              <a:gs pos="0">
                <a:srgbClr val="EB8519">
                  <a:alpha val="0"/>
                </a:srgbClr>
              </a:gs>
              <a:gs pos="100000">
                <a:srgbClr val="EB851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Image Suite Software">
            <a:extLst>
              <a:ext uri="{FF2B5EF4-FFF2-40B4-BE49-F238E27FC236}">
                <a16:creationId xmlns:a16="http://schemas.microsoft.com/office/drawing/2014/main" id="{0277FAF3-1B8E-9716-502A-CB335FD1B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260" y="3356809"/>
            <a:ext cx="3272372" cy="327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D81F5-981E-B3EA-0DBA-9DB3DB95004B}"/>
              </a:ext>
            </a:extLst>
          </p:cNvPr>
          <p:cNvSpPr txBox="1"/>
          <p:nvPr/>
        </p:nvSpPr>
        <p:spPr>
          <a:xfrm>
            <a:off x="0" y="251487"/>
            <a:ext cx="1552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Image Suite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V4 MR10</a:t>
            </a:r>
          </a:p>
        </p:txBody>
      </p:sp>
    </p:spTree>
    <p:extLst>
      <p:ext uri="{BB962C8B-B14F-4D97-AF65-F5344CB8AC3E}">
        <p14:creationId xmlns:p14="http://schemas.microsoft.com/office/powerpoint/2010/main" val="187820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58181-12AF-881B-47E6-0AE4AB09D8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Automatic </a:t>
            </a:r>
            <a:br>
              <a:rPr lang="en-US" sz="5400" dirty="0"/>
            </a:br>
            <a:r>
              <a:rPr lang="en-US" sz="5400" dirty="0"/>
              <a:t>DR LLI Stitching²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A473D-64D7-F8FE-532E-D16A0FFD46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400" dirty="0"/>
              <a:t>¹ Not available in all regions</a:t>
            </a:r>
          </a:p>
          <a:p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2ED1A-B2EF-874C-28E0-22F9B79D61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CE47E15A-B572-49DB-8BB2-0C7F9AB1C25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50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833CB900-A24F-3ACD-E5F8-8C904DE1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7240"/>
            <a:ext cx="11582400" cy="6223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36F14C6B-919D-0374-85E2-B93CBCB2F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00" y="-47561"/>
            <a:ext cx="2946400" cy="30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p.</a:t>
            </a:r>
            <a:fld id="{5B239B2B-4A07-455C-AFE0-AC271F7970A9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C12A12-3867-11C1-0241-ACEC668AEAEC}"/>
              </a:ext>
            </a:extLst>
          </p:cNvPr>
          <p:cNvSpPr/>
          <p:nvPr/>
        </p:nvSpPr>
        <p:spPr>
          <a:xfrm>
            <a:off x="2007" y="1"/>
            <a:ext cx="12192000" cy="101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E3C3FE-F440-90AA-3B3F-D4B8CBDE3CF8}"/>
              </a:ext>
            </a:extLst>
          </p:cNvPr>
          <p:cNvSpPr/>
          <p:nvPr/>
        </p:nvSpPr>
        <p:spPr>
          <a:xfrm>
            <a:off x="-2448" y="133510"/>
            <a:ext cx="12202739" cy="740909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0BA4DA-8632-89E1-3F88-82E7BF075DDB}"/>
              </a:ext>
            </a:extLst>
          </p:cNvPr>
          <p:cNvSpPr/>
          <p:nvPr/>
        </p:nvSpPr>
        <p:spPr>
          <a:xfrm>
            <a:off x="0" y="95137"/>
            <a:ext cx="12202737" cy="7015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B14197A-4944-BDE3-9B11-6055A8884384}"/>
              </a:ext>
            </a:extLst>
          </p:cNvPr>
          <p:cNvSpPr txBox="1">
            <a:spLocks/>
          </p:cNvSpPr>
          <p:nvPr/>
        </p:nvSpPr>
        <p:spPr bwMode="auto">
          <a:xfrm>
            <a:off x="304800" y="17227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5pPr>
            <a:lvl6pPr marL="60957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6pPr>
            <a:lvl7pPr marL="121914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7pPr>
            <a:lvl8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8pPr>
            <a:lvl9pPr marL="2438278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Automatic DR LLI Stitching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2DA061-9389-0E87-1D7A-8882C5DA97E9}"/>
              </a:ext>
            </a:extLst>
          </p:cNvPr>
          <p:cNvSpPr/>
          <p:nvPr/>
        </p:nvSpPr>
        <p:spPr>
          <a:xfrm>
            <a:off x="292395" y="4569124"/>
            <a:ext cx="5651206" cy="611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6A4CE8-D182-A60F-E403-DE76DA179DF6}"/>
              </a:ext>
            </a:extLst>
          </p:cNvPr>
          <p:cNvSpPr/>
          <p:nvPr/>
        </p:nvSpPr>
        <p:spPr>
          <a:xfrm>
            <a:off x="292394" y="5424930"/>
            <a:ext cx="11525210" cy="897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This will significantly enhance workflow efficiency as there is no longer a need for manual stitching DR LLI images together.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54C74-5A98-BA5B-8095-61BA55303244}"/>
              </a:ext>
            </a:extLst>
          </p:cNvPr>
          <p:cNvSpPr/>
          <p:nvPr/>
        </p:nvSpPr>
        <p:spPr>
          <a:xfrm>
            <a:off x="178095" y="4421825"/>
            <a:ext cx="946150" cy="289717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MR9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BEA40-319B-5A14-3224-CE22D9312431}"/>
              </a:ext>
            </a:extLst>
          </p:cNvPr>
          <p:cNvSpPr/>
          <p:nvPr/>
        </p:nvSpPr>
        <p:spPr>
          <a:xfrm>
            <a:off x="178095" y="5277631"/>
            <a:ext cx="946150" cy="289717"/>
          </a:xfrm>
          <a:prstGeom prst="rect">
            <a:avLst/>
          </a:prstGeom>
          <a:solidFill>
            <a:srgbClr val="EB851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Benefit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AC17C8-FC4F-8984-4CB4-F5C264ECC2C1}"/>
              </a:ext>
            </a:extLst>
          </p:cNvPr>
          <p:cNvSpPr/>
          <p:nvPr/>
        </p:nvSpPr>
        <p:spPr>
          <a:xfrm>
            <a:off x="304548" y="1338379"/>
            <a:ext cx="5639053" cy="2806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92ECE-61EE-E517-36D0-01BE210BCD5C}"/>
              </a:ext>
            </a:extLst>
          </p:cNvPr>
          <p:cNvSpPr txBox="1"/>
          <p:nvPr/>
        </p:nvSpPr>
        <p:spPr>
          <a:xfrm>
            <a:off x="328037" y="4733057"/>
            <a:ext cx="591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MR9 only had manually DR stitching.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C85E2-7E70-7823-F246-893E01269AF5}"/>
              </a:ext>
            </a:extLst>
          </p:cNvPr>
          <p:cNvSpPr txBox="1">
            <a:spLocks/>
          </p:cNvSpPr>
          <p:nvPr/>
        </p:nvSpPr>
        <p:spPr bwMode="auto">
          <a:xfrm>
            <a:off x="328037" y="1506816"/>
            <a:ext cx="5502395" cy="216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63539" indent="-311143" algn="l" rtl="0" fontAlgn="ctr">
              <a:spcBef>
                <a:spcPct val="0"/>
              </a:spcBef>
              <a:spcAft>
                <a:spcPts val="800"/>
              </a:spcAft>
              <a:buClr>
                <a:srgbClr val="EB8519"/>
              </a:buClr>
              <a:buSzPct val="150000"/>
              <a:buChar char="•"/>
              <a:defRPr sz="2667">
                <a:solidFill>
                  <a:schemeClr val="tx1"/>
                </a:solidFill>
                <a:latin typeface="+mj-lt"/>
                <a:cs typeface="+mn-cs"/>
              </a:defRPr>
            </a:lvl2pPr>
            <a:lvl3pPr marL="764098" indent="-300559" algn="l" rtl="0" fontAlgn="ctr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–"/>
              <a:defRPr>
                <a:solidFill>
                  <a:schemeClr val="tx1"/>
                </a:solidFill>
                <a:latin typeface="+mj-lt"/>
                <a:cs typeface="+mn-cs"/>
              </a:defRPr>
            </a:lvl3pPr>
            <a:lvl4pPr marL="1073124" indent="-304792" algn="l" rtl="0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+mj-lt"/>
                <a:cs typeface="Microsoft Sans Serif" pitchFamily="34" charset="0"/>
              </a:defRPr>
            </a:lvl4pPr>
            <a:lvl5pPr marL="1377916" indent="-304792" algn="l" rtl="0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+mj-lt"/>
                <a:cs typeface="Microsoft Sans Serif" pitchFamily="34" charset="0"/>
              </a:defRPr>
            </a:lvl5pPr>
            <a:lvl6pPr marL="2578036" indent="-30055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Helvetica" pitchFamily="34" charset="0"/>
                <a:cs typeface="Microsoft Sans Serif" pitchFamily="34" charset="0"/>
              </a:defRPr>
            </a:lvl6pPr>
            <a:lvl7pPr marL="3187620" indent="-30055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Helvetica" pitchFamily="34" charset="0"/>
                <a:cs typeface="Microsoft Sans Serif" pitchFamily="34" charset="0"/>
              </a:defRPr>
            </a:lvl7pPr>
            <a:lvl8pPr marL="3797205" indent="-30055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Helvetica" pitchFamily="34" charset="0"/>
                <a:cs typeface="Microsoft Sans Serif" pitchFamily="34" charset="0"/>
              </a:defRPr>
            </a:lvl8pPr>
            <a:lvl9pPr marL="4406790" indent="-30055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Helvetica" pitchFamily="34" charset="0"/>
                <a:cs typeface="Microsoft Sans Serif" pitchFamily="34" charset="0"/>
              </a:defRPr>
            </a:lvl9pPr>
          </a:lstStyle>
          <a:p>
            <a:r>
              <a:rPr lang="en-US" sz="2800" dirty="0"/>
              <a:t>Supports </a:t>
            </a:r>
            <a:r>
              <a:rPr lang="en-US" sz="2800" b="1" dirty="0"/>
              <a:t>automatic DR LLI image stitching.</a:t>
            </a: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cs typeface="Calibri" panose="020F0502020204030204" pitchFamily="34" charset="0"/>
              </a:rPr>
              <a:t>Images are captured individually and stitched automatically together by the software.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cs typeface="Calibri" panose="020F0502020204030204" pitchFamily="34" charset="0"/>
              </a:rPr>
              <a:t>User still retains the ability to manually stitch or adjust.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cs typeface="Calibri" panose="020F0502020204030204" pitchFamily="34" charset="0"/>
              </a:rPr>
              <a:t>User can force stitch if not using all the preset views.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cs typeface="Calibri" panose="020F0502020204030204" pitchFamily="34" charset="0"/>
              </a:rPr>
              <a:t>Standard feature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6EEEB-6E02-ED22-323E-713BDFDC5066}"/>
              </a:ext>
            </a:extLst>
          </p:cNvPr>
          <p:cNvSpPr/>
          <p:nvPr/>
        </p:nvSpPr>
        <p:spPr>
          <a:xfrm>
            <a:off x="178095" y="1178915"/>
            <a:ext cx="946150" cy="289717"/>
          </a:xfrm>
          <a:prstGeom prst="rect">
            <a:avLst/>
          </a:prstGeom>
          <a:solidFill>
            <a:srgbClr val="00B05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MR10</a:t>
            </a:r>
          </a:p>
        </p:txBody>
      </p:sp>
      <p:pic>
        <p:nvPicPr>
          <p:cNvPr id="5" name="Content Placeholder 6" descr="A x-ray of a leg&#10;&#10;Description automatically generated">
            <a:extLst>
              <a:ext uri="{FF2B5EF4-FFF2-40B4-BE49-F238E27FC236}">
                <a16:creationId xmlns:a16="http://schemas.microsoft.com/office/drawing/2014/main" id="{FBEDE4FD-0EED-242A-478A-0B61A7B94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986" y="2010671"/>
            <a:ext cx="5050035" cy="2836658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9B700AA-92F4-CE59-5CC6-3E028823B9EA}"/>
              </a:ext>
            </a:extLst>
          </p:cNvPr>
          <p:cNvGrpSpPr/>
          <p:nvPr/>
        </p:nvGrpSpPr>
        <p:grpSpPr>
          <a:xfrm>
            <a:off x="7764001" y="2197335"/>
            <a:ext cx="3893486" cy="2582884"/>
            <a:chOff x="1995763" y="1495425"/>
            <a:chExt cx="6814863" cy="45208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FA1E3F-629B-B8CD-FF80-67E36E5B17DA}"/>
                </a:ext>
              </a:extLst>
            </p:cNvPr>
            <p:cNvGrpSpPr/>
            <p:nvPr/>
          </p:nvGrpSpPr>
          <p:grpSpPr>
            <a:xfrm>
              <a:off x="4606925" y="1495425"/>
              <a:ext cx="1489075" cy="4520884"/>
              <a:chOff x="4606925" y="1495425"/>
              <a:chExt cx="1489075" cy="4520884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280FEB1-02DC-16C1-7A01-76C99951F4F3}"/>
                  </a:ext>
                </a:extLst>
              </p:cNvPr>
              <p:cNvSpPr/>
              <p:nvPr/>
            </p:nvSpPr>
            <p:spPr>
              <a:xfrm>
                <a:off x="4610100" y="1495425"/>
                <a:ext cx="1485900" cy="1571625"/>
              </a:xfrm>
              <a:prstGeom prst="rect">
                <a:avLst/>
              </a:prstGeom>
              <a:noFill/>
              <a:ln>
                <a:solidFill>
                  <a:srgbClr val="EB85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F728E90-3CAC-503C-A408-9724046A6C44}"/>
                  </a:ext>
                </a:extLst>
              </p:cNvPr>
              <p:cNvSpPr/>
              <p:nvPr/>
            </p:nvSpPr>
            <p:spPr>
              <a:xfrm>
                <a:off x="4610100" y="2970055"/>
                <a:ext cx="1485900" cy="1571625"/>
              </a:xfrm>
              <a:prstGeom prst="rect">
                <a:avLst/>
              </a:prstGeom>
              <a:noFill/>
              <a:ln>
                <a:solidFill>
                  <a:srgbClr val="EB85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E15C53E-545B-A54F-6547-D9403FC484B0}"/>
                  </a:ext>
                </a:extLst>
              </p:cNvPr>
              <p:cNvSpPr/>
              <p:nvPr/>
            </p:nvSpPr>
            <p:spPr>
              <a:xfrm>
                <a:off x="4606925" y="4444684"/>
                <a:ext cx="1485900" cy="1571625"/>
              </a:xfrm>
              <a:prstGeom prst="rect">
                <a:avLst/>
              </a:prstGeom>
              <a:noFill/>
              <a:ln>
                <a:solidFill>
                  <a:srgbClr val="EB85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02EB4CF-BCF7-CEDA-4FCE-9D391F21D012}"/>
                </a:ext>
              </a:extLst>
            </p:cNvPr>
            <p:cNvSpPr/>
            <p:nvPr/>
          </p:nvSpPr>
          <p:spPr>
            <a:xfrm>
              <a:off x="8448676" y="4019550"/>
              <a:ext cx="361950" cy="359002"/>
            </a:xfrm>
            <a:prstGeom prst="ellipse">
              <a:avLst/>
            </a:prstGeom>
            <a:solidFill>
              <a:srgbClr val="EB8519">
                <a:alpha val="37000"/>
              </a:srgbClr>
            </a:solidFill>
            <a:ln>
              <a:solidFill>
                <a:srgbClr val="EB85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0C538734-0E75-FBF1-8D28-288307A8AFC0}"/>
                </a:ext>
              </a:extLst>
            </p:cNvPr>
            <p:cNvSpPr/>
            <p:nvPr/>
          </p:nvSpPr>
          <p:spPr>
            <a:xfrm rot="14540846">
              <a:off x="3242964" y="1370125"/>
              <a:ext cx="238125" cy="2732527"/>
            </a:xfrm>
            <a:prstGeom prst="downArrow">
              <a:avLst>
                <a:gd name="adj1" fmla="val 44895"/>
                <a:gd name="adj2" fmla="val 72763"/>
              </a:avLst>
            </a:prstGeom>
            <a:gradFill>
              <a:gsLst>
                <a:gs pos="1000">
                  <a:srgbClr val="EB8519">
                    <a:alpha val="0"/>
                  </a:srgbClr>
                </a:gs>
                <a:gs pos="100000">
                  <a:srgbClr val="EB851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7BC366E8-BCFA-5504-24C1-6F3A7BA1BE15}"/>
                </a:ext>
              </a:extLst>
            </p:cNvPr>
            <p:cNvSpPr/>
            <p:nvPr/>
          </p:nvSpPr>
          <p:spPr>
            <a:xfrm rot="15841055">
              <a:off x="3190094" y="2670443"/>
              <a:ext cx="238125" cy="2579746"/>
            </a:xfrm>
            <a:prstGeom prst="downArrow">
              <a:avLst>
                <a:gd name="adj1" fmla="val 44895"/>
                <a:gd name="adj2" fmla="val 72763"/>
              </a:avLst>
            </a:prstGeom>
            <a:gradFill>
              <a:gsLst>
                <a:gs pos="1000">
                  <a:srgbClr val="EB8519">
                    <a:alpha val="0"/>
                  </a:srgbClr>
                </a:gs>
                <a:gs pos="100000">
                  <a:srgbClr val="EB851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8F2CBDB2-3FA3-2096-5CF4-7D926C827163}"/>
                </a:ext>
              </a:extLst>
            </p:cNvPr>
            <p:cNvSpPr/>
            <p:nvPr/>
          </p:nvSpPr>
          <p:spPr>
            <a:xfrm rot="16978607">
              <a:off x="3189328" y="3817466"/>
              <a:ext cx="238125" cy="2570983"/>
            </a:xfrm>
            <a:prstGeom prst="downArrow">
              <a:avLst>
                <a:gd name="adj1" fmla="val 44895"/>
                <a:gd name="adj2" fmla="val 72763"/>
              </a:avLst>
            </a:prstGeom>
            <a:gradFill>
              <a:gsLst>
                <a:gs pos="1000">
                  <a:srgbClr val="EB8519">
                    <a:alpha val="0"/>
                  </a:srgbClr>
                </a:gs>
                <a:gs pos="100000">
                  <a:srgbClr val="EB851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623388A3-BAC6-9F86-8647-27EC39FF5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94" y="1279911"/>
            <a:ext cx="1903361" cy="1478106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93109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55131072-ABD5-6E68-C4E0-5971F5FB9A3C}"/>
              </a:ext>
            </a:extLst>
          </p:cNvPr>
          <p:cNvSpPr/>
          <p:nvPr/>
        </p:nvSpPr>
        <p:spPr>
          <a:xfrm>
            <a:off x="5822731" y="6139526"/>
            <a:ext cx="4445876" cy="52403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3E03A72-7B5F-152E-0744-0CC323479B96}"/>
              </a:ext>
            </a:extLst>
          </p:cNvPr>
          <p:cNvSpPr/>
          <p:nvPr/>
        </p:nvSpPr>
        <p:spPr>
          <a:xfrm>
            <a:off x="6863254" y="2501462"/>
            <a:ext cx="2343808" cy="3951147"/>
          </a:xfrm>
          <a:custGeom>
            <a:avLst/>
            <a:gdLst>
              <a:gd name="connsiteX0" fmla="*/ 1213951 w 2343808"/>
              <a:gd name="connsiteY0" fmla="*/ 0 h 3951147"/>
              <a:gd name="connsiteX1" fmla="*/ 2343806 w 2343808"/>
              <a:gd name="connsiteY1" fmla="*/ 3846783 h 3951147"/>
              <a:gd name="connsiteX2" fmla="*/ 2343808 w 2343808"/>
              <a:gd name="connsiteY2" fmla="*/ 3846786 h 3951147"/>
              <a:gd name="connsiteX3" fmla="*/ 1171904 w 2343808"/>
              <a:gd name="connsiteY3" fmla="*/ 3951147 h 3951147"/>
              <a:gd name="connsiteX4" fmla="*/ 0 w 2343808"/>
              <a:gd name="connsiteY4" fmla="*/ 3846786 h 395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808" h="3951147">
                <a:moveTo>
                  <a:pt x="1213951" y="0"/>
                </a:moveTo>
                <a:lnTo>
                  <a:pt x="2343806" y="3846783"/>
                </a:lnTo>
                <a:lnTo>
                  <a:pt x="2343808" y="3846786"/>
                </a:lnTo>
                <a:cubicBezTo>
                  <a:pt x="2343808" y="3904423"/>
                  <a:pt x="1819129" y="3951147"/>
                  <a:pt x="1171904" y="3951147"/>
                </a:cubicBezTo>
                <a:cubicBezTo>
                  <a:pt x="524679" y="3951147"/>
                  <a:pt x="0" y="3904423"/>
                  <a:pt x="0" y="384678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CF053E-91E5-CF5F-5CA4-7964877BAE51}"/>
              </a:ext>
            </a:extLst>
          </p:cNvPr>
          <p:cNvSpPr/>
          <p:nvPr/>
        </p:nvSpPr>
        <p:spPr>
          <a:xfrm>
            <a:off x="0" y="1240720"/>
            <a:ext cx="3752193" cy="45851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9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Automatic DR LLI Stitching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827804-1C8D-89B7-327C-B628D6893AD8}"/>
              </a:ext>
            </a:extLst>
          </p:cNvPr>
          <p:cNvSpPr/>
          <p:nvPr/>
        </p:nvSpPr>
        <p:spPr>
          <a:xfrm>
            <a:off x="-1" y="1240719"/>
            <a:ext cx="3752193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3920359" y="1240721"/>
            <a:ext cx="8008881" cy="458518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B14EAC-C5F9-4689-F817-C1830ACFF975}"/>
              </a:ext>
            </a:extLst>
          </p:cNvPr>
          <p:cNvSpPr/>
          <p:nvPr/>
        </p:nvSpPr>
        <p:spPr>
          <a:xfrm>
            <a:off x="4038600" y="1346200"/>
            <a:ext cx="7759700" cy="4368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07D97-C16B-1781-795E-CA18B4D64E0B}"/>
              </a:ext>
            </a:extLst>
          </p:cNvPr>
          <p:cNvSpPr txBox="1"/>
          <p:nvPr/>
        </p:nvSpPr>
        <p:spPr>
          <a:xfrm>
            <a:off x="4248168" y="3258893"/>
            <a:ext cx="7418731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OVERVIEW</a:t>
            </a:r>
          </a:p>
          <a:p>
            <a:pPr algn="ctr"/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9957A1-4297-9847-B3DF-93334CBD9D12}"/>
              </a:ext>
            </a:extLst>
          </p:cNvPr>
          <p:cNvSpPr txBox="1"/>
          <p:nvPr/>
        </p:nvSpPr>
        <p:spPr>
          <a:xfrm>
            <a:off x="84499" y="1240721"/>
            <a:ext cx="366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Auto Stitch</a:t>
            </a:r>
          </a:p>
        </p:txBody>
      </p:sp>
    </p:spTree>
    <p:extLst>
      <p:ext uri="{BB962C8B-B14F-4D97-AF65-F5344CB8AC3E}">
        <p14:creationId xmlns:p14="http://schemas.microsoft.com/office/powerpoint/2010/main" val="345545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E1010EB-09ED-97AC-3E4B-85DB24C00AF8}"/>
              </a:ext>
            </a:extLst>
          </p:cNvPr>
          <p:cNvGrpSpPr/>
          <p:nvPr/>
        </p:nvGrpSpPr>
        <p:grpSpPr>
          <a:xfrm>
            <a:off x="3920359" y="1240721"/>
            <a:ext cx="8008881" cy="5422838"/>
            <a:chOff x="3920359" y="1240721"/>
            <a:chExt cx="8008881" cy="542283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3E59D30-7C31-D780-D0BD-F2BBD3E0918F}"/>
                </a:ext>
              </a:extLst>
            </p:cNvPr>
            <p:cNvSpPr/>
            <p:nvPr/>
          </p:nvSpPr>
          <p:spPr>
            <a:xfrm>
              <a:off x="5822731" y="6139526"/>
              <a:ext cx="4445876" cy="524033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98E1CC-3FBC-1D0D-B126-16C70DC34A92}"/>
                </a:ext>
              </a:extLst>
            </p:cNvPr>
            <p:cNvSpPr/>
            <p:nvPr/>
          </p:nvSpPr>
          <p:spPr>
            <a:xfrm>
              <a:off x="6863254" y="2501462"/>
              <a:ext cx="2343808" cy="3951147"/>
            </a:xfrm>
            <a:custGeom>
              <a:avLst/>
              <a:gdLst>
                <a:gd name="connsiteX0" fmla="*/ 1213951 w 2343808"/>
                <a:gd name="connsiteY0" fmla="*/ 0 h 3951147"/>
                <a:gd name="connsiteX1" fmla="*/ 2343806 w 2343808"/>
                <a:gd name="connsiteY1" fmla="*/ 3846783 h 3951147"/>
                <a:gd name="connsiteX2" fmla="*/ 2343808 w 2343808"/>
                <a:gd name="connsiteY2" fmla="*/ 3846786 h 3951147"/>
                <a:gd name="connsiteX3" fmla="*/ 1171904 w 2343808"/>
                <a:gd name="connsiteY3" fmla="*/ 3951147 h 3951147"/>
                <a:gd name="connsiteX4" fmla="*/ 0 w 2343808"/>
                <a:gd name="connsiteY4" fmla="*/ 3846786 h 395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3808" h="3951147">
                  <a:moveTo>
                    <a:pt x="1213951" y="0"/>
                  </a:moveTo>
                  <a:lnTo>
                    <a:pt x="2343806" y="3846783"/>
                  </a:lnTo>
                  <a:lnTo>
                    <a:pt x="2343808" y="3846786"/>
                  </a:lnTo>
                  <a:cubicBezTo>
                    <a:pt x="2343808" y="3904423"/>
                    <a:pt x="1819129" y="3951147"/>
                    <a:pt x="1171904" y="3951147"/>
                  </a:cubicBezTo>
                  <a:cubicBezTo>
                    <a:pt x="524679" y="3951147"/>
                    <a:pt x="0" y="3904423"/>
                    <a:pt x="0" y="3846786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F15D62-0AC1-6144-34DF-A5DDB945DC18}"/>
                </a:ext>
              </a:extLst>
            </p:cNvPr>
            <p:cNvSpPr/>
            <p:nvPr/>
          </p:nvSpPr>
          <p:spPr>
            <a:xfrm>
              <a:off x="3920359" y="1240721"/>
              <a:ext cx="8008881" cy="458518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1CF053E-91E5-CF5F-5CA4-7964877BAE51}"/>
              </a:ext>
            </a:extLst>
          </p:cNvPr>
          <p:cNvSpPr/>
          <p:nvPr/>
        </p:nvSpPr>
        <p:spPr>
          <a:xfrm>
            <a:off x="0" y="1240720"/>
            <a:ext cx="3752193" cy="45851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3920359" y="1240721"/>
            <a:ext cx="8008881" cy="458518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9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Automatic DR LLI Stitching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827804-1C8D-89B7-327C-B628D6893AD8}"/>
              </a:ext>
            </a:extLst>
          </p:cNvPr>
          <p:cNvSpPr/>
          <p:nvPr/>
        </p:nvSpPr>
        <p:spPr>
          <a:xfrm>
            <a:off x="-1" y="1240719"/>
            <a:ext cx="3752193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229167-35FE-D5A7-85BD-F35872515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969" y="1315284"/>
            <a:ext cx="7812070" cy="4415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9B237-837F-E2BF-543E-E3A6A0C13DC8}"/>
              </a:ext>
            </a:extLst>
          </p:cNvPr>
          <p:cNvSpPr txBox="1"/>
          <p:nvPr/>
        </p:nvSpPr>
        <p:spPr>
          <a:xfrm>
            <a:off x="0" y="1825496"/>
            <a:ext cx="366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Select LLI Procedure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EFC7D-E87A-C6F8-BC00-B6FAAF36EC8F}"/>
              </a:ext>
            </a:extLst>
          </p:cNvPr>
          <p:cNvSpPr txBox="1"/>
          <p:nvPr/>
        </p:nvSpPr>
        <p:spPr>
          <a:xfrm>
            <a:off x="84499" y="1240721"/>
            <a:ext cx="366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Auto Stitch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27DD66-339D-AC29-E634-0685CD7280BA}"/>
              </a:ext>
            </a:extLst>
          </p:cNvPr>
          <p:cNvGrpSpPr/>
          <p:nvPr/>
        </p:nvGrpSpPr>
        <p:grpSpPr>
          <a:xfrm>
            <a:off x="4035970" y="1315284"/>
            <a:ext cx="7801006" cy="4415037"/>
            <a:chOff x="4035970" y="1315284"/>
            <a:chExt cx="7801006" cy="44150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ED05DE-FB7A-07FE-DA71-2AF647FC9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5970" y="1315284"/>
              <a:ext cx="7801006" cy="441503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741B22-0E4B-0A04-EE34-80EA5B5A0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8175" y="1606971"/>
              <a:ext cx="6999122" cy="4010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A105DCA-FD5F-FDA7-571D-938240299CE0}"/>
              </a:ext>
            </a:extLst>
          </p:cNvPr>
          <p:cNvGrpSpPr/>
          <p:nvPr/>
        </p:nvGrpSpPr>
        <p:grpSpPr>
          <a:xfrm>
            <a:off x="3920359" y="1240721"/>
            <a:ext cx="8008881" cy="5422838"/>
            <a:chOff x="3920359" y="1240721"/>
            <a:chExt cx="8008881" cy="542283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EC01657-7669-F13B-5486-FD90ADF0749E}"/>
                </a:ext>
              </a:extLst>
            </p:cNvPr>
            <p:cNvSpPr/>
            <p:nvPr/>
          </p:nvSpPr>
          <p:spPr>
            <a:xfrm>
              <a:off x="5822731" y="6139526"/>
              <a:ext cx="4445876" cy="524033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8726A6D-FC33-797C-CCD9-AFCF9862EA99}"/>
                </a:ext>
              </a:extLst>
            </p:cNvPr>
            <p:cNvSpPr/>
            <p:nvPr/>
          </p:nvSpPr>
          <p:spPr>
            <a:xfrm>
              <a:off x="6863254" y="2501462"/>
              <a:ext cx="2343808" cy="3951147"/>
            </a:xfrm>
            <a:custGeom>
              <a:avLst/>
              <a:gdLst>
                <a:gd name="connsiteX0" fmla="*/ 1213951 w 2343808"/>
                <a:gd name="connsiteY0" fmla="*/ 0 h 3951147"/>
                <a:gd name="connsiteX1" fmla="*/ 2343806 w 2343808"/>
                <a:gd name="connsiteY1" fmla="*/ 3846783 h 3951147"/>
                <a:gd name="connsiteX2" fmla="*/ 2343808 w 2343808"/>
                <a:gd name="connsiteY2" fmla="*/ 3846786 h 3951147"/>
                <a:gd name="connsiteX3" fmla="*/ 1171904 w 2343808"/>
                <a:gd name="connsiteY3" fmla="*/ 3951147 h 3951147"/>
                <a:gd name="connsiteX4" fmla="*/ 0 w 2343808"/>
                <a:gd name="connsiteY4" fmla="*/ 3846786 h 395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3808" h="3951147">
                  <a:moveTo>
                    <a:pt x="1213951" y="0"/>
                  </a:moveTo>
                  <a:lnTo>
                    <a:pt x="2343806" y="3846783"/>
                  </a:lnTo>
                  <a:lnTo>
                    <a:pt x="2343808" y="3846786"/>
                  </a:lnTo>
                  <a:cubicBezTo>
                    <a:pt x="2343808" y="3904423"/>
                    <a:pt x="1819129" y="3951147"/>
                    <a:pt x="1171904" y="3951147"/>
                  </a:cubicBezTo>
                  <a:cubicBezTo>
                    <a:pt x="524679" y="3951147"/>
                    <a:pt x="0" y="3904423"/>
                    <a:pt x="0" y="3846786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C01F8D-56E8-878C-7481-1374DFD490C5}"/>
                </a:ext>
              </a:extLst>
            </p:cNvPr>
            <p:cNvSpPr/>
            <p:nvPr/>
          </p:nvSpPr>
          <p:spPr>
            <a:xfrm>
              <a:off x="3920359" y="1240721"/>
              <a:ext cx="8008881" cy="458518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1CF053E-91E5-CF5F-5CA4-7964877BAE51}"/>
              </a:ext>
            </a:extLst>
          </p:cNvPr>
          <p:cNvSpPr/>
          <p:nvPr/>
        </p:nvSpPr>
        <p:spPr>
          <a:xfrm>
            <a:off x="0" y="1240720"/>
            <a:ext cx="3752193" cy="45851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3920359" y="1240721"/>
            <a:ext cx="8008881" cy="458518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9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Automatic DR LLI Stitching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827804-1C8D-89B7-327C-B628D6893AD8}"/>
              </a:ext>
            </a:extLst>
          </p:cNvPr>
          <p:cNvSpPr/>
          <p:nvPr/>
        </p:nvSpPr>
        <p:spPr>
          <a:xfrm>
            <a:off x="-1" y="1240719"/>
            <a:ext cx="3752193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229167-35FE-D5A7-85BD-F35872515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969" y="1315284"/>
            <a:ext cx="7812070" cy="4415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9B237-837F-E2BF-543E-E3A6A0C13DC8}"/>
              </a:ext>
            </a:extLst>
          </p:cNvPr>
          <p:cNvSpPr txBox="1"/>
          <p:nvPr/>
        </p:nvSpPr>
        <p:spPr>
          <a:xfrm>
            <a:off x="0" y="1825496"/>
            <a:ext cx="3668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Select LLI Procedure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Review Instructions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A7A13F-27D5-8A00-3AAB-FB2737D9C838}"/>
              </a:ext>
            </a:extLst>
          </p:cNvPr>
          <p:cNvSpPr txBox="1"/>
          <p:nvPr/>
        </p:nvSpPr>
        <p:spPr>
          <a:xfrm>
            <a:off x="84499" y="1240721"/>
            <a:ext cx="366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Auto Stitch</a:t>
            </a:r>
          </a:p>
        </p:txBody>
      </p:sp>
    </p:spTree>
    <p:extLst>
      <p:ext uri="{BB962C8B-B14F-4D97-AF65-F5344CB8AC3E}">
        <p14:creationId xmlns:p14="http://schemas.microsoft.com/office/powerpoint/2010/main" val="193385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9C824354-2DE4-8CE7-D1DB-E0D677FEA142}"/>
              </a:ext>
            </a:extLst>
          </p:cNvPr>
          <p:cNvSpPr/>
          <p:nvPr/>
        </p:nvSpPr>
        <p:spPr>
          <a:xfrm>
            <a:off x="5822731" y="6139526"/>
            <a:ext cx="4445876" cy="52403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F8A3B0F-705C-397A-E45C-819B3580B8F7}"/>
              </a:ext>
            </a:extLst>
          </p:cNvPr>
          <p:cNvSpPr/>
          <p:nvPr/>
        </p:nvSpPr>
        <p:spPr>
          <a:xfrm>
            <a:off x="6863254" y="2501462"/>
            <a:ext cx="2343808" cy="3951147"/>
          </a:xfrm>
          <a:custGeom>
            <a:avLst/>
            <a:gdLst>
              <a:gd name="connsiteX0" fmla="*/ 1213951 w 2343808"/>
              <a:gd name="connsiteY0" fmla="*/ 0 h 3951147"/>
              <a:gd name="connsiteX1" fmla="*/ 2343806 w 2343808"/>
              <a:gd name="connsiteY1" fmla="*/ 3846783 h 3951147"/>
              <a:gd name="connsiteX2" fmla="*/ 2343808 w 2343808"/>
              <a:gd name="connsiteY2" fmla="*/ 3846786 h 3951147"/>
              <a:gd name="connsiteX3" fmla="*/ 1171904 w 2343808"/>
              <a:gd name="connsiteY3" fmla="*/ 3951147 h 3951147"/>
              <a:gd name="connsiteX4" fmla="*/ 0 w 2343808"/>
              <a:gd name="connsiteY4" fmla="*/ 3846786 h 395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808" h="3951147">
                <a:moveTo>
                  <a:pt x="1213951" y="0"/>
                </a:moveTo>
                <a:lnTo>
                  <a:pt x="2343806" y="3846783"/>
                </a:lnTo>
                <a:lnTo>
                  <a:pt x="2343808" y="3846786"/>
                </a:lnTo>
                <a:cubicBezTo>
                  <a:pt x="2343808" y="3904423"/>
                  <a:pt x="1819129" y="3951147"/>
                  <a:pt x="1171904" y="3951147"/>
                </a:cubicBezTo>
                <a:cubicBezTo>
                  <a:pt x="524679" y="3951147"/>
                  <a:pt x="0" y="3904423"/>
                  <a:pt x="0" y="384678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CF053E-91E5-CF5F-5CA4-7964877BAE51}"/>
              </a:ext>
            </a:extLst>
          </p:cNvPr>
          <p:cNvSpPr/>
          <p:nvPr/>
        </p:nvSpPr>
        <p:spPr>
          <a:xfrm>
            <a:off x="0" y="1240720"/>
            <a:ext cx="3752193" cy="45851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3920359" y="1240721"/>
            <a:ext cx="8008881" cy="458518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9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Automatic DR LLI Stitching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827804-1C8D-89B7-327C-B628D6893AD8}"/>
              </a:ext>
            </a:extLst>
          </p:cNvPr>
          <p:cNvSpPr/>
          <p:nvPr/>
        </p:nvSpPr>
        <p:spPr>
          <a:xfrm>
            <a:off x="-1" y="1240719"/>
            <a:ext cx="3752193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229167-35FE-D5A7-85BD-F35872515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969" y="1315284"/>
            <a:ext cx="7812070" cy="4415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9B237-837F-E2BF-543E-E3A6A0C13DC8}"/>
              </a:ext>
            </a:extLst>
          </p:cNvPr>
          <p:cNvSpPr txBox="1"/>
          <p:nvPr/>
        </p:nvSpPr>
        <p:spPr>
          <a:xfrm>
            <a:off x="0" y="1825496"/>
            <a:ext cx="3668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Select LLI Procedure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Review Instructions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Capture 1</a:t>
            </a:r>
            <a:r>
              <a:rPr lang="en-US" baseline="30000" dirty="0"/>
              <a:t>st</a:t>
            </a:r>
            <a:r>
              <a:rPr lang="en-US" dirty="0"/>
              <a:t>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26C3EF-DAC0-71A8-DC39-DE0E27386CF8}"/>
              </a:ext>
            </a:extLst>
          </p:cNvPr>
          <p:cNvSpPr txBox="1"/>
          <p:nvPr/>
        </p:nvSpPr>
        <p:spPr>
          <a:xfrm>
            <a:off x="84499" y="1240721"/>
            <a:ext cx="366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Auto Stitch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ACF950-9586-EA9B-B9EB-4B601E655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970" y="1305759"/>
            <a:ext cx="7795472" cy="44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0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CEA9F48C-A57C-FC17-7ED9-005F64C93714}"/>
              </a:ext>
            </a:extLst>
          </p:cNvPr>
          <p:cNvSpPr/>
          <p:nvPr/>
        </p:nvSpPr>
        <p:spPr>
          <a:xfrm>
            <a:off x="5822731" y="6139526"/>
            <a:ext cx="4445876" cy="52403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FBD170-F71E-A9F4-57CF-DE64C116E863}"/>
              </a:ext>
            </a:extLst>
          </p:cNvPr>
          <p:cNvSpPr/>
          <p:nvPr/>
        </p:nvSpPr>
        <p:spPr>
          <a:xfrm>
            <a:off x="6863254" y="2501462"/>
            <a:ext cx="2343808" cy="3951147"/>
          </a:xfrm>
          <a:custGeom>
            <a:avLst/>
            <a:gdLst>
              <a:gd name="connsiteX0" fmla="*/ 1213951 w 2343808"/>
              <a:gd name="connsiteY0" fmla="*/ 0 h 3951147"/>
              <a:gd name="connsiteX1" fmla="*/ 2343806 w 2343808"/>
              <a:gd name="connsiteY1" fmla="*/ 3846783 h 3951147"/>
              <a:gd name="connsiteX2" fmla="*/ 2343808 w 2343808"/>
              <a:gd name="connsiteY2" fmla="*/ 3846786 h 3951147"/>
              <a:gd name="connsiteX3" fmla="*/ 1171904 w 2343808"/>
              <a:gd name="connsiteY3" fmla="*/ 3951147 h 3951147"/>
              <a:gd name="connsiteX4" fmla="*/ 0 w 2343808"/>
              <a:gd name="connsiteY4" fmla="*/ 3846786 h 395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808" h="3951147">
                <a:moveTo>
                  <a:pt x="1213951" y="0"/>
                </a:moveTo>
                <a:lnTo>
                  <a:pt x="2343806" y="3846783"/>
                </a:lnTo>
                <a:lnTo>
                  <a:pt x="2343808" y="3846786"/>
                </a:lnTo>
                <a:cubicBezTo>
                  <a:pt x="2343808" y="3904423"/>
                  <a:pt x="1819129" y="3951147"/>
                  <a:pt x="1171904" y="3951147"/>
                </a:cubicBezTo>
                <a:cubicBezTo>
                  <a:pt x="524679" y="3951147"/>
                  <a:pt x="0" y="3904423"/>
                  <a:pt x="0" y="384678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CF053E-91E5-CF5F-5CA4-7964877BAE51}"/>
              </a:ext>
            </a:extLst>
          </p:cNvPr>
          <p:cNvSpPr/>
          <p:nvPr/>
        </p:nvSpPr>
        <p:spPr>
          <a:xfrm>
            <a:off x="0" y="1240720"/>
            <a:ext cx="3752193" cy="45851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3920359" y="1240721"/>
            <a:ext cx="8008881" cy="458518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9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Automatic DR LLI Stitching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827804-1C8D-89B7-327C-B628D6893AD8}"/>
              </a:ext>
            </a:extLst>
          </p:cNvPr>
          <p:cNvSpPr/>
          <p:nvPr/>
        </p:nvSpPr>
        <p:spPr>
          <a:xfrm>
            <a:off x="-1" y="1240719"/>
            <a:ext cx="3752193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229167-35FE-D5A7-85BD-F35872515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969" y="1315284"/>
            <a:ext cx="7812070" cy="4415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9B237-837F-E2BF-543E-E3A6A0C13DC8}"/>
              </a:ext>
            </a:extLst>
          </p:cNvPr>
          <p:cNvSpPr txBox="1"/>
          <p:nvPr/>
        </p:nvSpPr>
        <p:spPr>
          <a:xfrm>
            <a:off x="0" y="1825496"/>
            <a:ext cx="3668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Select LLI Procedure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Review Instructions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Capture 1</a:t>
            </a:r>
            <a:r>
              <a:rPr lang="en-US" baseline="30000" dirty="0"/>
              <a:t>st</a:t>
            </a:r>
            <a:r>
              <a:rPr lang="en-US" dirty="0"/>
              <a:t> Image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Capture 2</a:t>
            </a:r>
            <a:r>
              <a:rPr lang="en-US" baseline="30000" dirty="0"/>
              <a:t>nd</a:t>
            </a:r>
            <a:r>
              <a:rPr lang="en-US" dirty="0"/>
              <a:t>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0124B-E244-9184-6906-FF5C4309D821}"/>
              </a:ext>
            </a:extLst>
          </p:cNvPr>
          <p:cNvSpPr txBox="1"/>
          <p:nvPr/>
        </p:nvSpPr>
        <p:spPr>
          <a:xfrm>
            <a:off x="84499" y="1240721"/>
            <a:ext cx="366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Auto Stitch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12F016-6C44-482F-AA5B-C1715E7FB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969" y="1315284"/>
            <a:ext cx="7812070" cy="44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4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E291C1C3-57B3-347C-C875-43C45AF78979}"/>
              </a:ext>
            </a:extLst>
          </p:cNvPr>
          <p:cNvSpPr/>
          <p:nvPr/>
        </p:nvSpPr>
        <p:spPr>
          <a:xfrm>
            <a:off x="5822731" y="6139526"/>
            <a:ext cx="4445876" cy="52403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06FCB14-732C-5528-C237-96F08DABCDC2}"/>
              </a:ext>
            </a:extLst>
          </p:cNvPr>
          <p:cNvSpPr/>
          <p:nvPr/>
        </p:nvSpPr>
        <p:spPr>
          <a:xfrm>
            <a:off x="6863254" y="2501462"/>
            <a:ext cx="2343808" cy="3951147"/>
          </a:xfrm>
          <a:custGeom>
            <a:avLst/>
            <a:gdLst>
              <a:gd name="connsiteX0" fmla="*/ 1213951 w 2343808"/>
              <a:gd name="connsiteY0" fmla="*/ 0 h 3951147"/>
              <a:gd name="connsiteX1" fmla="*/ 2343806 w 2343808"/>
              <a:gd name="connsiteY1" fmla="*/ 3846783 h 3951147"/>
              <a:gd name="connsiteX2" fmla="*/ 2343808 w 2343808"/>
              <a:gd name="connsiteY2" fmla="*/ 3846786 h 3951147"/>
              <a:gd name="connsiteX3" fmla="*/ 1171904 w 2343808"/>
              <a:gd name="connsiteY3" fmla="*/ 3951147 h 3951147"/>
              <a:gd name="connsiteX4" fmla="*/ 0 w 2343808"/>
              <a:gd name="connsiteY4" fmla="*/ 3846786 h 395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808" h="3951147">
                <a:moveTo>
                  <a:pt x="1213951" y="0"/>
                </a:moveTo>
                <a:lnTo>
                  <a:pt x="2343806" y="3846783"/>
                </a:lnTo>
                <a:lnTo>
                  <a:pt x="2343808" y="3846786"/>
                </a:lnTo>
                <a:cubicBezTo>
                  <a:pt x="2343808" y="3904423"/>
                  <a:pt x="1819129" y="3951147"/>
                  <a:pt x="1171904" y="3951147"/>
                </a:cubicBezTo>
                <a:cubicBezTo>
                  <a:pt x="524679" y="3951147"/>
                  <a:pt x="0" y="3904423"/>
                  <a:pt x="0" y="384678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CF053E-91E5-CF5F-5CA4-7964877BAE51}"/>
              </a:ext>
            </a:extLst>
          </p:cNvPr>
          <p:cNvSpPr/>
          <p:nvPr/>
        </p:nvSpPr>
        <p:spPr>
          <a:xfrm>
            <a:off x="0" y="1240720"/>
            <a:ext cx="3752193" cy="45851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3920359" y="1240721"/>
            <a:ext cx="8008881" cy="458518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9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Automatic DR LLI Stitching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827804-1C8D-89B7-327C-B628D6893AD8}"/>
              </a:ext>
            </a:extLst>
          </p:cNvPr>
          <p:cNvSpPr/>
          <p:nvPr/>
        </p:nvSpPr>
        <p:spPr>
          <a:xfrm>
            <a:off x="-1" y="1240719"/>
            <a:ext cx="3752193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229167-35FE-D5A7-85BD-F35872515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969" y="1315284"/>
            <a:ext cx="7812070" cy="4415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9B237-837F-E2BF-543E-E3A6A0C13DC8}"/>
              </a:ext>
            </a:extLst>
          </p:cNvPr>
          <p:cNvSpPr txBox="1"/>
          <p:nvPr/>
        </p:nvSpPr>
        <p:spPr>
          <a:xfrm>
            <a:off x="0" y="1825496"/>
            <a:ext cx="36681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Select LLI Procedure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Review Instructions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Capture 1</a:t>
            </a:r>
            <a:r>
              <a:rPr lang="en-US" baseline="30000" dirty="0"/>
              <a:t>st</a:t>
            </a:r>
            <a:r>
              <a:rPr lang="en-US" dirty="0"/>
              <a:t> Image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Capture 2</a:t>
            </a:r>
            <a:r>
              <a:rPr lang="en-US" baseline="30000" dirty="0"/>
              <a:t>nd</a:t>
            </a:r>
            <a:r>
              <a:rPr lang="en-US" dirty="0"/>
              <a:t> Image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Capture 3</a:t>
            </a:r>
            <a:r>
              <a:rPr lang="en-US" baseline="30000" dirty="0"/>
              <a:t>rd</a:t>
            </a:r>
            <a:r>
              <a:rPr lang="en-US" dirty="0"/>
              <a:t>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0C52A-EC5D-3B6A-CC7B-40DE05E27A60}"/>
              </a:ext>
            </a:extLst>
          </p:cNvPr>
          <p:cNvSpPr txBox="1"/>
          <p:nvPr/>
        </p:nvSpPr>
        <p:spPr>
          <a:xfrm>
            <a:off x="84499" y="1240721"/>
            <a:ext cx="366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Auto Stitch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A2E46E-8D68-47CC-6B6C-074A5781D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969" y="1315284"/>
            <a:ext cx="7828668" cy="44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6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96FEF193-FC10-EA7A-D62A-5A526729279C}"/>
              </a:ext>
            </a:extLst>
          </p:cNvPr>
          <p:cNvSpPr/>
          <p:nvPr/>
        </p:nvSpPr>
        <p:spPr>
          <a:xfrm>
            <a:off x="5822731" y="6139526"/>
            <a:ext cx="4445876" cy="52403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A781D7-4409-7016-87F6-F124B5E048F1}"/>
              </a:ext>
            </a:extLst>
          </p:cNvPr>
          <p:cNvSpPr/>
          <p:nvPr/>
        </p:nvSpPr>
        <p:spPr>
          <a:xfrm>
            <a:off x="6863254" y="2501462"/>
            <a:ext cx="2343808" cy="3951147"/>
          </a:xfrm>
          <a:custGeom>
            <a:avLst/>
            <a:gdLst>
              <a:gd name="connsiteX0" fmla="*/ 1213951 w 2343808"/>
              <a:gd name="connsiteY0" fmla="*/ 0 h 3951147"/>
              <a:gd name="connsiteX1" fmla="*/ 2343806 w 2343808"/>
              <a:gd name="connsiteY1" fmla="*/ 3846783 h 3951147"/>
              <a:gd name="connsiteX2" fmla="*/ 2343808 w 2343808"/>
              <a:gd name="connsiteY2" fmla="*/ 3846786 h 3951147"/>
              <a:gd name="connsiteX3" fmla="*/ 1171904 w 2343808"/>
              <a:gd name="connsiteY3" fmla="*/ 3951147 h 3951147"/>
              <a:gd name="connsiteX4" fmla="*/ 0 w 2343808"/>
              <a:gd name="connsiteY4" fmla="*/ 3846786 h 395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808" h="3951147">
                <a:moveTo>
                  <a:pt x="1213951" y="0"/>
                </a:moveTo>
                <a:lnTo>
                  <a:pt x="2343806" y="3846783"/>
                </a:lnTo>
                <a:lnTo>
                  <a:pt x="2343808" y="3846786"/>
                </a:lnTo>
                <a:cubicBezTo>
                  <a:pt x="2343808" y="3904423"/>
                  <a:pt x="1819129" y="3951147"/>
                  <a:pt x="1171904" y="3951147"/>
                </a:cubicBezTo>
                <a:cubicBezTo>
                  <a:pt x="524679" y="3951147"/>
                  <a:pt x="0" y="3904423"/>
                  <a:pt x="0" y="384678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CF053E-91E5-CF5F-5CA4-7964877BAE51}"/>
              </a:ext>
            </a:extLst>
          </p:cNvPr>
          <p:cNvSpPr/>
          <p:nvPr/>
        </p:nvSpPr>
        <p:spPr>
          <a:xfrm>
            <a:off x="0" y="1240720"/>
            <a:ext cx="3752193" cy="45851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3920359" y="1240721"/>
            <a:ext cx="8008881" cy="458518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9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Automatic DR LLI Stitching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827804-1C8D-89B7-327C-B628D6893AD8}"/>
              </a:ext>
            </a:extLst>
          </p:cNvPr>
          <p:cNvSpPr/>
          <p:nvPr/>
        </p:nvSpPr>
        <p:spPr>
          <a:xfrm>
            <a:off x="-1" y="1240719"/>
            <a:ext cx="3752193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229167-35FE-D5A7-85BD-F35872515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969" y="1315284"/>
            <a:ext cx="7812070" cy="4415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9B237-837F-E2BF-543E-E3A6A0C13DC8}"/>
              </a:ext>
            </a:extLst>
          </p:cNvPr>
          <p:cNvSpPr txBox="1"/>
          <p:nvPr/>
        </p:nvSpPr>
        <p:spPr>
          <a:xfrm>
            <a:off x="0" y="1825496"/>
            <a:ext cx="36681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Select LLI Procedure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Review Instructions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Capture 1</a:t>
            </a:r>
            <a:r>
              <a:rPr lang="en-US" baseline="30000" dirty="0"/>
              <a:t>st</a:t>
            </a:r>
            <a:r>
              <a:rPr lang="en-US" dirty="0"/>
              <a:t> Image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Capture 2</a:t>
            </a:r>
            <a:r>
              <a:rPr lang="en-US" baseline="30000" dirty="0"/>
              <a:t>nd</a:t>
            </a:r>
            <a:r>
              <a:rPr lang="en-US" dirty="0"/>
              <a:t> Image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Capture 3</a:t>
            </a:r>
            <a:r>
              <a:rPr lang="en-US" baseline="30000" dirty="0"/>
              <a:t>rd</a:t>
            </a:r>
            <a:r>
              <a:rPr lang="en-US" dirty="0"/>
              <a:t> Image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System mage will begin stitching images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C8A2A-A46C-F874-7E11-2F50330B79C0}"/>
              </a:ext>
            </a:extLst>
          </p:cNvPr>
          <p:cNvSpPr txBox="1"/>
          <p:nvPr/>
        </p:nvSpPr>
        <p:spPr>
          <a:xfrm>
            <a:off x="84499" y="1240721"/>
            <a:ext cx="366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Auto Stitch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8BC0A6-867A-D376-8F3E-CBB9AB072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969" y="1315284"/>
            <a:ext cx="7812070" cy="44222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53CA50-2484-10DA-A3A8-13154BF82E45}"/>
              </a:ext>
            </a:extLst>
          </p:cNvPr>
          <p:cNvSpPr/>
          <p:nvPr/>
        </p:nvSpPr>
        <p:spPr>
          <a:xfrm>
            <a:off x="4035969" y="4358244"/>
            <a:ext cx="1391054" cy="61751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72A67728-1824-4A84-C39A-E4523CDD1525}"/>
              </a:ext>
            </a:extLst>
          </p:cNvPr>
          <p:cNvSpPr/>
          <p:nvPr/>
        </p:nvSpPr>
        <p:spPr>
          <a:xfrm>
            <a:off x="5822731" y="6139526"/>
            <a:ext cx="4445876" cy="52403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2D55AED-6CC6-D2AF-A121-AFED66545E76}"/>
              </a:ext>
            </a:extLst>
          </p:cNvPr>
          <p:cNvSpPr/>
          <p:nvPr/>
        </p:nvSpPr>
        <p:spPr>
          <a:xfrm>
            <a:off x="6863254" y="2501462"/>
            <a:ext cx="2343808" cy="3951147"/>
          </a:xfrm>
          <a:custGeom>
            <a:avLst/>
            <a:gdLst>
              <a:gd name="connsiteX0" fmla="*/ 1213951 w 2343808"/>
              <a:gd name="connsiteY0" fmla="*/ 0 h 3951147"/>
              <a:gd name="connsiteX1" fmla="*/ 2343806 w 2343808"/>
              <a:gd name="connsiteY1" fmla="*/ 3846783 h 3951147"/>
              <a:gd name="connsiteX2" fmla="*/ 2343808 w 2343808"/>
              <a:gd name="connsiteY2" fmla="*/ 3846786 h 3951147"/>
              <a:gd name="connsiteX3" fmla="*/ 1171904 w 2343808"/>
              <a:gd name="connsiteY3" fmla="*/ 3951147 h 3951147"/>
              <a:gd name="connsiteX4" fmla="*/ 0 w 2343808"/>
              <a:gd name="connsiteY4" fmla="*/ 3846786 h 395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808" h="3951147">
                <a:moveTo>
                  <a:pt x="1213951" y="0"/>
                </a:moveTo>
                <a:lnTo>
                  <a:pt x="2343806" y="3846783"/>
                </a:lnTo>
                <a:lnTo>
                  <a:pt x="2343808" y="3846786"/>
                </a:lnTo>
                <a:cubicBezTo>
                  <a:pt x="2343808" y="3904423"/>
                  <a:pt x="1819129" y="3951147"/>
                  <a:pt x="1171904" y="3951147"/>
                </a:cubicBezTo>
                <a:cubicBezTo>
                  <a:pt x="524679" y="3951147"/>
                  <a:pt x="0" y="3904423"/>
                  <a:pt x="0" y="384678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CF053E-91E5-CF5F-5CA4-7964877BAE51}"/>
              </a:ext>
            </a:extLst>
          </p:cNvPr>
          <p:cNvSpPr/>
          <p:nvPr/>
        </p:nvSpPr>
        <p:spPr>
          <a:xfrm>
            <a:off x="0" y="1240720"/>
            <a:ext cx="3752193" cy="45851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3920359" y="1240721"/>
            <a:ext cx="8008881" cy="458518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9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Automatic DR LLI Stitching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827804-1C8D-89B7-327C-B628D6893AD8}"/>
              </a:ext>
            </a:extLst>
          </p:cNvPr>
          <p:cNvSpPr/>
          <p:nvPr/>
        </p:nvSpPr>
        <p:spPr>
          <a:xfrm>
            <a:off x="-1" y="1240719"/>
            <a:ext cx="3752193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7E1C82-82B6-7FE4-BD7F-B6118869899F}"/>
              </a:ext>
            </a:extLst>
          </p:cNvPr>
          <p:cNvSpPr txBox="1"/>
          <p:nvPr/>
        </p:nvSpPr>
        <p:spPr>
          <a:xfrm>
            <a:off x="84499" y="1240721"/>
            <a:ext cx="366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Auto Stitch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229167-35FE-D5A7-85BD-F35872515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969" y="1315284"/>
            <a:ext cx="7812070" cy="4415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9B237-837F-E2BF-543E-E3A6A0C13DC8}"/>
              </a:ext>
            </a:extLst>
          </p:cNvPr>
          <p:cNvSpPr txBox="1"/>
          <p:nvPr/>
        </p:nvSpPr>
        <p:spPr>
          <a:xfrm>
            <a:off x="0" y="1825496"/>
            <a:ext cx="36681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Select LLI Procedure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Review Instructions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Capture 1</a:t>
            </a:r>
            <a:r>
              <a:rPr lang="en-US" baseline="30000" dirty="0"/>
              <a:t>st</a:t>
            </a:r>
            <a:r>
              <a:rPr lang="en-US" dirty="0"/>
              <a:t> Image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Capture 2</a:t>
            </a:r>
            <a:r>
              <a:rPr lang="en-US" baseline="30000" dirty="0"/>
              <a:t>nd</a:t>
            </a:r>
            <a:r>
              <a:rPr lang="en-US" dirty="0"/>
              <a:t> Image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Capture 3</a:t>
            </a:r>
            <a:r>
              <a:rPr lang="en-US" baseline="30000" dirty="0"/>
              <a:t>rd</a:t>
            </a:r>
            <a:r>
              <a:rPr lang="en-US" dirty="0"/>
              <a:t> Image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System mage will begin stitching images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Composite image will appear after processing complete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380211-7C7F-9FAA-5F5C-21A706E0B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969" y="1311495"/>
            <a:ext cx="7812070" cy="443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4"/>
          <p:cNvSpPr>
            <a:spLocks noGrp="1"/>
          </p:cNvSpPr>
          <p:nvPr>
            <p:ph type="ctrTitle"/>
          </p:nvPr>
        </p:nvSpPr>
        <p:spPr>
          <a:xfrm>
            <a:off x="5994400" y="0"/>
            <a:ext cx="6197600" cy="6858000"/>
          </a:xfrm>
        </p:spPr>
        <p:txBody>
          <a:bodyPr/>
          <a:lstStyle/>
          <a:p>
            <a:r>
              <a:rPr lang="en-US" sz="4000" dirty="0"/>
              <a:t>Classic CR </a:t>
            </a:r>
            <a:br>
              <a:rPr lang="en-US" dirty="0"/>
            </a:br>
            <a:r>
              <a:rPr lang="en-US" sz="5400" dirty="0"/>
              <a:t>Mammography Enhancements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34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55131072-ABD5-6E68-C4E0-5971F5FB9A3C}"/>
              </a:ext>
            </a:extLst>
          </p:cNvPr>
          <p:cNvSpPr/>
          <p:nvPr/>
        </p:nvSpPr>
        <p:spPr>
          <a:xfrm>
            <a:off x="5822731" y="6139526"/>
            <a:ext cx="4445876" cy="52403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3E03A72-7B5F-152E-0744-0CC323479B96}"/>
              </a:ext>
            </a:extLst>
          </p:cNvPr>
          <p:cNvSpPr/>
          <p:nvPr/>
        </p:nvSpPr>
        <p:spPr>
          <a:xfrm>
            <a:off x="6863254" y="2501462"/>
            <a:ext cx="2343808" cy="3951147"/>
          </a:xfrm>
          <a:custGeom>
            <a:avLst/>
            <a:gdLst>
              <a:gd name="connsiteX0" fmla="*/ 1213951 w 2343808"/>
              <a:gd name="connsiteY0" fmla="*/ 0 h 3951147"/>
              <a:gd name="connsiteX1" fmla="*/ 2343806 w 2343808"/>
              <a:gd name="connsiteY1" fmla="*/ 3846783 h 3951147"/>
              <a:gd name="connsiteX2" fmla="*/ 2343808 w 2343808"/>
              <a:gd name="connsiteY2" fmla="*/ 3846786 h 3951147"/>
              <a:gd name="connsiteX3" fmla="*/ 1171904 w 2343808"/>
              <a:gd name="connsiteY3" fmla="*/ 3951147 h 3951147"/>
              <a:gd name="connsiteX4" fmla="*/ 0 w 2343808"/>
              <a:gd name="connsiteY4" fmla="*/ 3846786 h 395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808" h="3951147">
                <a:moveTo>
                  <a:pt x="1213951" y="0"/>
                </a:moveTo>
                <a:lnTo>
                  <a:pt x="2343806" y="3846783"/>
                </a:lnTo>
                <a:lnTo>
                  <a:pt x="2343808" y="3846786"/>
                </a:lnTo>
                <a:cubicBezTo>
                  <a:pt x="2343808" y="3904423"/>
                  <a:pt x="1819129" y="3951147"/>
                  <a:pt x="1171904" y="3951147"/>
                </a:cubicBezTo>
                <a:cubicBezTo>
                  <a:pt x="524679" y="3951147"/>
                  <a:pt x="0" y="3904423"/>
                  <a:pt x="0" y="384678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CF053E-91E5-CF5F-5CA4-7964877BAE51}"/>
              </a:ext>
            </a:extLst>
          </p:cNvPr>
          <p:cNvSpPr/>
          <p:nvPr/>
        </p:nvSpPr>
        <p:spPr>
          <a:xfrm>
            <a:off x="0" y="1240720"/>
            <a:ext cx="3752193" cy="45851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9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Automatic DR LLI Stitching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827804-1C8D-89B7-327C-B628D6893AD8}"/>
              </a:ext>
            </a:extLst>
          </p:cNvPr>
          <p:cNvSpPr/>
          <p:nvPr/>
        </p:nvSpPr>
        <p:spPr>
          <a:xfrm>
            <a:off x="-1" y="1240719"/>
            <a:ext cx="3752193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EFC7D-E87A-C6F8-BC00-B6FAAF36EC8F}"/>
              </a:ext>
            </a:extLst>
          </p:cNvPr>
          <p:cNvSpPr txBox="1"/>
          <p:nvPr/>
        </p:nvSpPr>
        <p:spPr>
          <a:xfrm>
            <a:off x="84499" y="1240721"/>
            <a:ext cx="366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Force Stitch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3920359" y="1240721"/>
            <a:ext cx="8008881" cy="458518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B14EAC-C5F9-4689-F817-C1830ACFF975}"/>
              </a:ext>
            </a:extLst>
          </p:cNvPr>
          <p:cNvSpPr/>
          <p:nvPr/>
        </p:nvSpPr>
        <p:spPr>
          <a:xfrm>
            <a:off x="4038600" y="1346200"/>
            <a:ext cx="7759700" cy="4368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07D97-C16B-1781-795E-CA18B4D64E0B}"/>
              </a:ext>
            </a:extLst>
          </p:cNvPr>
          <p:cNvSpPr txBox="1"/>
          <p:nvPr/>
        </p:nvSpPr>
        <p:spPr>
          <a:xfrm>
            <a:off x="4272015" y="1825494"/>
            <a:ext cx="74187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If you do not need to use all the image tiles, you can force the image to auto stitch.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3573FA4F-31B2-24BA-1751-84AF9402E5BF}"/>
              </a:ext>
            </a:extLst>
          </p:cNvPr>
          <p:cNvSpPr/>
          <p:nvPr/>
        </p:nvSpPr>
        <p:spPr>
          <a:xfrm>
            <a:off x="5822731" y="6139526"/>
            <a:ext cx="4445876" cy="52403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8998046-AAE5-8BEE-871A-517D7601FB59}"/>
              </a:ext>
            </a:extLst>
          </p:cNvPr>
          <p:cNvSpPr/>
          <p:nvPr/>
        </p:nvSpPr>
        <p:spPr>
          <a:xfrm>
            <a:off x="6863254" y="2501462"/>
            <a:ext cx="2343808" cy="3951147"/>
          </a:xfrm>
          <a:custGeom>
            <a:avLst/>
            <a:gdLst>
              <a:gd name="connsiteX0" fmla="*/ 1213951 w 2343808"/>
              <a:gd name="connsiteY0" fmla="*/ 0 h 3951147"/>
              <a:gd name="connsiteX1" fmla="*/ 2343806 w 2343808"/>
              <a:gd name="connsiteY1" fmla="*/ 3846783 h 3951147"/>
              <a:gd name="connsiteX2" fmla="*/ 2343808 w 2343808"/>
              <a:gd name="connsiteY2" fmla="*/ 3846786 h 3951147"/>
              <a:gd name="connsiteX3" fmla="*/ 1171904 w 2343808"/>
              <a:gd name="connsiteY3" fmla="*/ 3951147 h 3951147"/>
              <a:gd name="connsiteX4" fmla="*/ 0 w 2343808"/>
              <a:gd name="connsiteY4" fmla="*/ 3846786 h 395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808" h="3951147">
                <a:moveTo>
                  <a:pt x="1213951" y="0"/>
                </a:moveTo>
                <a:lnTo>
                  <a:pt x="2343806" y="3846783"/>
                </a:lnTo>
                <a:lnTo>
                  <a:pt x="2343808" y="3846786"/>
                </a:lnTo>
                <a:cubicBezTo>
                  <a:pt x="2343808" y="3904423"/>
                  <a:pt x="1819129" y="3951147"/>
                  <a:pt x="1171904" y="3951147"/>
                </a:cubicBezTo>
                <a:cubicBezTo>
                  <a:pt x="524679" y="3951147"/>
                  <a:pt x="0" y="3904423"/>
                  <a:pt x="0" y="384678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CF053E-91E5-CF5F-5CA4-7964877BAE51}"/>
              </a:ext>
            </a:extLst>
          </p:cNvPr>
          <p:cNvSpPr/>
          <p:nvPr/>
        </p:nvSpPr>
        <p:spPr>
          <a:xfrm>
            <a:off x="0" y="1240720"/>
            <a:ext cx="3752193" cy="45851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3920359" y="1240721"/>
            <a:ext cx="8008881" cy="458518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9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Automatic DR LLI Stitching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827804-1C8D-89B7-327C-B628D6893AD8}"/>
              </a:ext>
            </a:extLst>
          </p:cNvPr>
          <p:cNvSpPr/>
          <p:nvPr/>
        </p:nvSpPr>
        <p:spPr>
          <a:xfrm>
            <a:off x="-1" y="1240719"/>
            <a:ext cx="3752193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229167-35FE-D5A7-85BD-F35872515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969" y="1315284"/>
            <a:ext cx="7812070" cy="4415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3EFC7D-E87A-C6F8-BC00-B6FAAF36EC8F}"/>
              </a:ext>
            </a:extLst>
          </p:cNvPr>
          <p:cNvSpPr txBox="1"/>
          <p:nvPr/>
        </p:nvSpPr>
        <p:spPr>
          <a:xfrm>
            <a:off x="84499" y="1240721"/>
            <a:ext cx="366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Force Stitch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ED05DE-FB7A-07FE-DA71-2AF647FC9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970" y="1315284"/>
            <a:ext cx="7801006" cy="4415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D07D97-C16B-1781-795E-CA18B4D64E0B}"/>
              </a:ext>
            </a:extLst>
          </p:cNvPr>
          <p:cNvSpPr txBox="1"/>
          <p:nvPr/>
        </p:nvSpPr>
        <p:spPr>
          <a:xfrm>
            <a:off x="73436" y="1825494"/>
            <a:ext cx="353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do not need to use all the image tiles, you can force the image to auto stitch.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Capture required images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CDD27CE8-9C3E-22EB-4D75-01F7613F7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035968" y="1315284"/>
            <a:ext cx="7813344" cy="4415037"/>
          </a:xfrm>
        </p:spPr>
      </p:pic>
    </p:spTree>
    <p:extLst>
      <p:ext uri="{BB962C8B-B14F-4D97-AF65-F5344CB8AC3E}">
        <p14:creationId xmlns:p14="http://schemas.microsoft.com/office/powerpoint/2010/main" val="240616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0BC473F4-F48C-51E7-20E7-2512AB91B1F3}"/>
              </a:ext>
            </a:extLst>
          </p:cNvPr>
          <p:cNvSpPr/>
          <p:nvPr/>
        </p:nvSpPr>
        <p:spPr>
          <a:xfrm>
            <a:off x="5822731" y="6139526"/>
            <a:ext cx="4445876" cy="52403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4787685-657F-944C-1F4A-1D538D2BE6D7}"/>
              </a:ext>
            </a:extLst>
          </p:cNvPr>
          <p:cNvSpPr/>
          <p:nvPr/>
        </p:nvSpPr>
        <p:spPr>
          <a:xfrm>
            <a:off x="6863254" y="2501462"/>
            <a:ext cx="2343808" cy="3951147"/>
          </a:xfrm>
          <a:custGeom>
            <a:avLst/>
            <a:gdLst>
              <a:gd name="connsiteX0" fmla="*/ 1213951 w 2343808"/>
              <a:gd name="connsiteY0" fmla="*/ 0 h 3951147"/>
              <a:gd name="connsiteX1" fmla="*/ 2343806 w 2343808"/>
              <a:gd name="connsiteY1" fmla="*/ 3846783 h 3951147"/>
              <a:gd name="connsiteX2" fmla="*/ 2343808 w 2343808"/>
              <a:gd name="connsiteY2" fmla="*/ 3846786 h 3951147"/>
              <a:gd name="connsiteX3" fmla="*/ 1171904 w 2343808"/>
              <a:gd name="connsiteY3" fmla="*/ 3951147 h 3951147"/>
              <a:gd name="connsiteX4" fmla="*/ 0 w 2343808"/>
              <a:gd name="connsiteY4" fmla="*/ 3846786 h 395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808" h="3951147">
                <a:moveTo>
                  <a:pt x="1213951" y="0"/>
                </a:moveTo>
                <a:lnTo>
                  <a:pt x="2343806" y="3846783"/>
                </a:lnTo>
                <a:lnTo>
                  <a:pt x="2343808" y="3846786"/>
                </a:lnTo>
                <a:cubicBezTo>
                  <a:pt x="2343808" y="3904423"/>
                  <a:pt x="1819129" y="3951147"/>
                  <a:pt x="1171904" y="3951147"/>
                </a:cubicBezTo>
                <a:cubicBezTo>
                  <a:pt x="524679" y="3951147"/>
                  <a:pt x="0" y="3904423"/>
                  <a:pt x="0" y="384678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CF053E-91E5-CF5F-5CA4-7964877BAE51}"/>
              </a:ext>
            </a:extLst>
          </p:cNvPr>
          <p:cNvSpPr/>
          <p:nvPr/>
        </p:nvSpPr>
        <p:spPr>
          <a:xfrm>
            <a:off x="0" y="1240720"/>
            <a:ext cx="3752193" cy="45851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3920359" y="1240721"/>
            <a:ext cx="8008881" cy="458518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9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Automatic DR LLI Stitching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827804-1C8D-89B7-327C-B628D6893AD8}"/>
              </a:ext>
            </a:extLst>
          </p:cNvPr>
          <p:cNvSpPr/>
          <p:nvPr/>
        </p:nvSpPr>
        <p:spPr>
          <a:xfrm>
            <a:off x="-1" y="1240719"/>
            <a:ext cx="3752193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229167-35FE-D5A7-85BD-F35872515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969" y="1315284"/>
            <a:ext cx="7812070" cy="4415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3EFC7D-E87A-C6F8-BC00-B6FAAF36EC8F}"/>
              </a:ext>
            </a:extLst>
          </p:cNvPr>
          <p:cNvSpPr txBox="1"/>
          <p:nvPr/>
        </p:nvSpPr>
        <p:spPr>
          <a:xfrm>
            <a:off x="84499" y="1240721"/>
            <a:ext cx="366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Force Stitch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ED05DE-FB7A-07FE-DA71-2AF647FC9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970" y="1315284"/>
            <a:ext cx="7801006" cy="4415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D07D97-C16B-1781-795E-CA18B4D64E0B}"/>
              </a:ext>
            </a:extLst>
          </p:cNvPr>
          <p:cNvSpPr txBox="1"/>
          <p:nvPr/>
        </p:nvSpPr>
        <p:spPr>
          <a:xfrm>
            <a:off x="73436" y="1825494"/>
            <a:ext cx="353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do not need to use all the image tiles, you can force the image to auto stitch.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Capture images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Right click and select Stitch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CDD27CE8-9C3E-22EB-4D75-01F7613F7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035968" y="1315284"/>
            <a:ext cx="7813344" cy="4415037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F8526D-785B-A13D-D478-FE5395A12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4697" y="1315283"/>
            <a:ext cx="7801006" cy="43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E304766B-887D-894A-8170-A6C54DED8D5C}"/>
              </a:ext>
            </a:extLst>
          </p:cNvPr>
          <p:cNvSpPr/>
          <p:nvPr/>
        </p:nvSpPr>
        <p:spPr>
          <a:xfrm>
            <a:off x="5822731" y="6139526"/>
            <a:ext cx="4445876" cy="52403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F349C5F-E6B1-6C00-EF02-E13D5FF7C067}"/>
              </a:ext>
            </a:extLst>
          </p:cNvPr>
          <p:cNvSpPr/>
          <p:nvPr/>
        </p:nvSpPr>
        <p:spPr>
          <a:xfrm>
            <a:off x="6863254" y="2501462"/>
            <a:ext cx="2343808" cy="3951147"/>
          </a:xfrm>
          <a:custGeom>
            <a:avLst/>
            <a:gdLst>
              <a:gd name="connsiteX0" fmla="*/ 1213951 w 2343808"/>
              <a:gd name="connsiteY0" fmla="*/ 0 h 3951147"/>
              <a:gd name="connsiteX1" fmla="*/ 2343806 w 2343808"/>
              <a:gd name="connsiteY1" fmla="*/ 3846783 h 3951147"/>
              <a:gd name="connsiteX2" fmla="*/ 2343808 w 2343808"/>
              <a:gd name="connsiteY2" fmla="*/ 3846786 h 3951147"/>
              <a:gd name="connsiteX3" fmla="*/ 1171904 w 2343808"/>
              <a:gd name="connsiteY3" fmla="*/ 3951147 h 3951147"/>
              <a:gd name="connsiteX4" fmla="*/ 0 w 2343808"/>
              <a:gd name="connsiteY4" fmla="*/ 3846786 h 395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808" h="3951147">
                <a:moveTo>
                  <a:pt x="1213951" y="0"/>
                </a:moveTo>
                <a:lnTo>
                  <a:pt x="2343806" y="3846783"/>
                </a:lnTo>
                <a:lnTo>
                  <a:pt x="2343808" y="3846786"/>
                </a:lnTo>
                <a:cubicBezTo>
                  <a:pt x="2343808" y="3904423"/>
                  <a:pt x="1819129" y="3951147"/>
                  <a:pt x="1171904" y="3951147"/>
                </a:cubicBezTo>
                <a:cubicBezTo>
                  <a:pt x="524679" y="3951147"/>
                  <a:pt x="0" y="3904423"/>
                  <a:pt x="0" y="384678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CF053E-91E5-CF5F-5CA4-7964877BAE51}"/>
              </a:ext>
            </a:extLst>
          </p:cNvPr>
          <p:cNvSpPr/>
          <p:nvPr/>
        </p:nvSpPr>
        <p:spPr>
          <a:xfrm>
            <a:off x="0" y="1240720"/>
            <a:ext cx="3752193" cy="45851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3920359" y="1240721"/>
            <a:ext cx="8008881" cy="458518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9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Automatic DR LLI Stitching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827804-1C8D-89B7-327C-B628D6893AD8}"/>
              </a:ext>
            </a:extLst>
          </p:cNvPr>
          <p:cNvSpPr/>
          <p:nvPr/>
        </p:nvSpPr>
        <p:spPr>
          <a:xfrm>
            <a:off x="-1" y="1240719"/>
            <a:ext cx="3752193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229167-35FE-D5A7-85BD-F35872515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969" y="1315284"/>
            <a:ext cx="7812070" cy="4415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3EFC7D-E87A-C6F8-BC00-B6FAAF36EC8F}"/>
              </a:ext>
            </a:extLst>
          </p:cNvPr>
          <p:cNvSpPr txBox="1"/>
          <p:nvPr/>
        </p:nvSpPr>
        <p:spPr>
          <a:xfrm>
            <a:off x="84499" y="1240721"/>
            <a:ext cx="366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Force Stitch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ED05DE-FB7A-07FE-DA71-2AF647FC9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970" y="1315284"/>
            <a:ext cx="7801006" cy="4415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D07D97-C16B-1781-795E-CA18B4D64E0B}"/>
              </a:ext>
            </a:extLst>
          </p:cNvPr>
          <p:cNvSpPr txBox="1"/>
          <p:nvPr/>
        </p:nvSpPr>
        <p:spPr>
          <a:xfrm>
            <a:off x="73436" y="1825494"/>
            <a:ext cx="3530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do not need to use all the image tiles, you can force the image to auto stitch.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Capture images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Right click and select Stitch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Click Yes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CDD27CE8-9C3E-22EB-4D75-01F7613F7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035968" y="1315284"/>
            <a:ext cx="7813344" cy="4415037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F8526D-785B-A13D-D478-FE5395A12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4697" y="1315283"/>
            <a:ext cx="7801006" cy="4392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591505-5342-225E-2E61-60B9F73BB6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4697" y="1315283"/>
            <a:ext cx="7797961" cy="43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7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A52A23F4-9EC1-EF41-2B5E-89DB4BEF8CE5}"/>
              </a:ext>
            </a:extLst>
          </p:cNvPr>
          <p:cNvSpPr/>
          <p:nvPr/>
        </p:nvSpPr>
        <p:spPr>
          <a:xfrm>
            <a:off x="5822731" y="6139526"/>
            <a:ext cx="4445876" cy="52403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5550818-E3EA-5496-34D4-B1BE79E65359}"/>
              </a:ext>
            </a:extLst>
          </p:cNvPr>
          <p:cNvSpPr/>
          <p:nvPr/>
        </p:nvSpPr>
        <p:spPr>
          <a:xfrm>
            <a:off x="6863254" y="2501462"/>
            <a:ext cx="2343808" cy="3951147"/>
          </a:xfrm>
          <a:custGeom>
            <a:avLst/>
            <a:gdLst>
              <a:gd name="connsiteX0" fmla="*/ 1213951 w 2343808"/>
              <a:gd name="connsiteY0" fmla="*/ 0 h 3951147"/>
              <a:gd name="connsiteX1" fmla="*/ 2343806 w 2343808"/>
              <a:gd name="connsiteY1" fmla="*/ 3846783 h 3951147"/>
              <a:gd name="connsiteX2" fmla="*/ 2343808 w 2343808"/>
              <a:gd name="connsiteY2" fmla="*/ 3846786 h 3951147"/>
              <a:gd name="connsiteX3" fmla="*/ 1171904 w 2343808"/>
              <a:gd name="connsiteY3" fmla="*/ 3951147 h 3951147"/>
              <a:gd name="connsiteX4" fmla="*/ 0 w 2343808"/>
              <a:gd name="connsiteY4" fmla="*/ 3846786 h 395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808" h="3951147">
                <a:moveTo>
                  <a:pt x="1213951" y="0"/>
                </a:moveTo>
                <a:lnTo>
                  <a:pt x="2343806" y="3846783"/>
                </a:lnTo>
                <a:lnTo>
                  <a:pt x="2343808" y="3846786"/>
                </a:lnTo>
                <a:cubicBezTo>
                  <a:pt x="2343808" y="3904423"/>
                  <a:pt x="1819129" y="3951147"/>
                  <a:pt x="1171904" y="3951147"/>
                </a:cubicBezTo>
                <a:cubicBezTo>
                  <a:pt x="524679" y="3951147"/>
                  <a:pt x="0" y="3904423"/>
                  <a:pt x="0" y="384678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CF053E-91E5-CF5F-5CA4-7964877BAE51}"/>
              </a:ext>
            </a:extLst>
          </p:cNvPr>
          <p:cNvSpPr/>
          <p:nvPr/>
        </p:nvSpPr>
        <p:spPr>
          <a:xfrm>
            <a:off x="0" y="1240720"/>
            <a:ext cx="3752193" cy="45851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3920359" y="1240721"/>
            <a:ext cx="8008881" cy="458518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9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Automatic DR LLI Stitching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827804-1C8D-89B7-327C-B628D6893AD8}"/>
              </a:ext>
            </a:extLst>
          </p:cNvPr>
          <p:cNvSpPr/>
          <p:nvPr/>
        </p:nvSpPr>
        <p:spPr>
          <a:xfrm>
            <a:off x="-1" y="1240719"/>
            <a:ext cx="3752193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229167-35FE-D5A7-85BD-F35872515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969" y="1315284"/>
            <a:ext cx="7812070" cy="4415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3EFC7D-E87A-C6F8-BC00-B6FAAF36EC8F}"/>
              </a:ext>
            </a:extLst>
          </p:cNvPr>
          <p:cNvSpPr txBox="1"/>
          <p:nvPr/>
        </p:nvSpPr>
        <p:spPr>
          <a:xfrm>
            <a:off x="84499" y="1240721"/>
            <a:ext cx="366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Force Stitch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ED05DE-FB7A-07FE-DA71-2AF647FC9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970" y="1315284"/>
            <a:ext cx="7801006" cy="4415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D07D97-C16B-1781-795E-CA18B4D64E0B}"/>
              </a:ext>
            </a:extLst>
          </p:cNvPr>
          <p:cNvSpPr txBox="1"/>
          <p:nvPr/>
        </p:nvSpPr>
        <p:spPr>
          <a:xfrm>
            <a:off x="73436" y="1825494"/>
            <a:ext cx="353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do not need to use all the image tiles, you can force the image to auto stitch.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Capture images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Right click and select Stitch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Click Yes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Composite image will appear after processing complete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CDD27CE8-9C3E-22EB-4D75-01F7613F7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035968" y="1315284"/>
            <a:ext cx="7813344" cy="441503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497BF5-7B39-5F86-B3DB-DD171223C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4695" y="1315284"/>
            <a:ext cx="7807819" cy="44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4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A0EE-16CD-2B68-6DDA-D8390CF828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DR TQT SUPPORT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15F0E-A907-EB04-4486-AD9AF55E54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CE47E15A-B572-49DB-8BB2-0C7F9AB1C25B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833CB900-A24F-3ACD-E5F8-8C904DE1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7240"/>
            <a:ext cx="11582400" cy="6223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36F14C6B-919D-0374-85E2-B93CBCB2F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00" y="-47561"/>
            <a:ext cx="2946400" cy="30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p.</a:t>
            </a:r>
            <a:fld id="{5B239B2B-4A07-455C-AFE0-AC271F7970A9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C12A12-3867-11C1-0241-ACEC668AEAEC}"/>
              </a:ext>
            </a:extLst>
          </p:cNvPr>
          <p:cNvSpPr/>
          <p:nvPr/>
        </p:nvSpPr>
        <p:spPr>
          <a:xfrm>
            <a:off x="2007" y="1"/>
            <a:ext cx="12192000" cy="101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E3C3FE-F440-90AA-3B3F-D4B8CBDE3CF8}"/>
              </a:ext>
            </a:extLst>
          </p:cNvPr>
          <p:cNvSpPr/>
          <p:nvPr/>
        </p:nvSpPr>
        <p:spPr>
          <a:xfrm>
            <a:off x="-2448" y="133510"/>
            <a:ext cx="12202739" cy="740909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0BA4DA-8632-89E1-3F88-82E7BF075DDB}"/>
              </a:ext>
            </a:extLst>
          </p:cNvPr>
          <p:cNvSpPr/>
          <p:nvPr/>
        </p:nvSpPr>
        <p:spPr>
          <a:xfrm>
            <a:off x="0" y="95137"/>
            <a:ext cx="12202737" cy="7015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B14197A-4944-BDE3-9B11-6055A8884384}"/>
              </a:ext>
            </a:extLst>
          </p:cNvPr>
          <p:cNvSpPr txBox="1">
            <a:spLocks/>
          </p:cNvSpPr>
          <p:nvPr/>
        </p:nvSpPr>
        <p:spPr bwMode="auto">
          <a:xfrm>
            <a:off x="304800" y="17227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5pPr>
            <a:lvl6pPr marL="60957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6pPr>
            <a:lvl7pPr marL="121914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7pPr>
            <a:lvl8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8pPr>
            <a:lvl9pPr marL="2438278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DR TQT Support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2DA061-9389-0E87-1D7A-8882C5DA97E9}"/>
              </a:ext>
            </a:extLst>
          </p:cNvPr>
          <p:cNvSpPr/>
          <p:nvPr/>
        </p:nvSpPr>
        <p:spPr>
          <a:xfrm>
            <a:off x="292395" y="4569124"/>
            <a:ext cx="5651206" cy="611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6A4CE8-D182-A60F-E403-DE76DA179DF6}"/>
              </a:ext>
            </a:extLst>
          </p:cNvPr>
          <p:cNvSpPr/>
          <p:nvPr/>
        </p:nvSpPr>
        <p:spPr>
          <a:xfrm>
            <a:off x="292395" y="5418108"/>
            <a:ext cx="11525210" cy="897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Enables sites to perform a complete set of tests for a truly comprehensive QC management program and verification of the performance of DR Detectors.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54C74-5A98-BA5B-8095-61BA55303244}"/>
              </a:ext>
            </a:extLst>
          </p:cNvPr>
          <p:cNvSpPr/>
          <p:nvPr/>
        </p:nvSpPr>
        <p:spPr>
          <a:xfrm>
            <a:off x="178095" y="4421825"/>
            <a:ext cx="946150" cy="289717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MR9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BEA40-319B-5A14-3224-CE22D9312431}"/>
              </a:ext>
            </a:extLst>
          </p:cNvPr>
          <p:cNvSpPr/>
          <p:nvPr/>
        </p:nvSpPr>
        <p:spPr>
          <a:xfrm>
            <a:off x="178095" y="5277631"/>
            <a:ext cx="946150" cy="289717"/>
          </a:xfrm>
          <a:prstGeom prst="rect">
            <a:avLst/>
          </a:prstGeom>
          <a:solidFill>
            <a:srgbClr val="EB851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Benefit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AC17C8-FC4F-8984-4CB4-F5C264ECC2C1}"/>
              </a:ext>
            </a:extLst>
          </p:cNvPr>
          <p:cNvSpPr/>
          <p:nvPr/>
        </p:nvSpPr>
        <p:spPr>
          <a:xfrm>
            <a:off x="304548" y="1338379"/>
            <a:ext cx="5639053" cy="2806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92ECE-61EE-E517-36D0-01BE210BCD5C}"/>
              </a:ext>
            </a:extLst>
          </p:cNvPr>
          <p:cNvSpPr txBox="1"/>
          <p:nvPr/>
        </p:nvSpPr>
        <p:spPr>
          <a:xfrm>
            <a:off x="328037" y="4733057"/>
            <a:ext cx="591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MR9 did not support DR TQT.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C85E2-7E70-7823-F246-893E01269AF5}"/>
              </a:ext>
            </a:extLst>
          </p:cNvPr>
          <p:cNvSpPr txBox="1">
            <a:spLocks/>
          </p:cNvSpPr>
          <p:nvPr/>
        </p:nvSpPr>
        <p:spPr bwMode="auto">
          <a:xfrm>
            <a:off x="328037" y="1506816"/>
            <a:ext cx="5615564" cy="216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63539" indent="-311143" algn="l" rtl="0" fontAlgn="ctr">
              <a:spcBef>
                <a:spcPct val="0"/>
              </a:spcBef>
              <a:spcAft>
                <a:spcPts val="800"/>
              </a:spcAft>
              <a:buClr>
                <a:srgbClr val="EB8519"/>
              </a:buClr>
              <a:buSzPct val="150000"/>
              <a:buChar char="•"/>
              <a:defRPr sz="2667">
                <a:solidFill>
                  <a:schemeClr val="tx1"/>
                </a:solidFill>
                <a:latin typeface="+mj-lt"/>
                <a:cs typeface="+mn-cs"/>
              </a:defRPr>
            </a:lvl2pPr>
            <a:lvl3pPr marL="764098" indent="-300559" algn="l" rtl="0" fontAlgn="ctr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–"/>
              <a:defRPr>
                <a:solidFill>
                  <a:schemeClr val="tx1"/>
                </a:solidFill>
                <a:latin typeface="+mj-lt"/>
                <a:cs typeface="+mn-cs"/>
              </a:defRPr>
            </a:lvl3pPr>
            <a:lvl4pPr marL="1073124" indent="-304792" algn="l" rtl="0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+mj-lt"/>
                <a:cs typeface="Microsoft Sans Serif" pitchFamily="34" charset="0"/>
              </a:defRPr>
            </a:lvl4pPr>
            <a:lvl5pPr marL="1377916" indent="-304792" algn="l" rtl="0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+mj-lt"/>
                <a:cs typeface="Microsoft Sans Serif" pitchFamily="34" charset="0"/>
              </a:defRPr>
            </a:lvl5pPr>
            <a:lvl6pPr marL="2578036" indent="-30055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Helvetica" pitchFamily="34" charset="0"/>
                <a:cs typeface="Microsoft Sans Serif" pitchFamily="34" charset="0"/>
              </a:defRPr>
            </a:lvl6pPr>
            <a:lvl7pPr marL="3187620" indent="-30055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Helvetica" pitchFamily="34" charset="0"/>
                <a:cs typeface="Microsoft Sans Serif" pitchFamily="34" charset="0"/>
              </a:defRPr>
            </a:lvl7pPr>
            <a:lvl8pPr marL="3797205" indent="-30055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Helvetica" pitchFamily="34" charset="0"/>
                <a:cs typeface="Microsoft Sans Serif" pitchFamily="34" charset="0"/>
              </a:defRPr>
            </a:lvl8pPr>
            <a:lvl9pPr marL="4406790" indent="-30055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Helvetica" pitchFamily="34" charset="0"/>
                <a:cs typeface="Microsoft Sans Serif" pitchFamily="34" charset="0"/>
              </a:defRPr>
            </a:lvl9pPr>
          </a:lstStyle>
          <a:p>
            <a:r>
              <a:rPr lang="en-US" sz="2400" dirty="0"/>
              <a:t>Image Suite now supports </a:t>
            </a:r>
            <a:r>
              <a:rPr lang="en-US" sz="2400" b="1" dirty="0"/>
              <a:t>DR TQT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Allows 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 TQT analysis to pe performed.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This feature is available only if the DR Total Quality Tool option is installed.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This feature is only supported on Focus/TRIMAX/Focus HD detectors.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000" kern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6EEEB-6E02-ED22-323E-713BDFDC5066}"/>
              </a:ext>
            </a:extLst>
          </p:cNvPr>
          <p:cNvSpPr/>
          <p:nvPr/>
        </p:nvSpPr>
        <p:spPr>
          <a:xfrm>
            <a:off x="178095" y="1178915"/>
            <a:ext cx="946150" cy="289717"/>
          </a:xfrm>
          <a:prstGeom prst="rect">
            <a:avLst/>
          </a:prstGeom>
          <a:solidFill>
            <a:srgbClr val="00B05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MR10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C2E6C8-FBA5-1C9F-6D59-246672585FD1}"/>
              </a:ext>
            </a:extLst>
          </p:cNvPr>
          <p:cNvGrpSpPr/>
          <p:nvPr/>
        </p:nvGrpSpPr>
        <p:grpSpPr>
          <a:xfrm>
            <a:off x="7049039" y="1026488"/>
            <a:ext cx="4189922" cy="4189922"/>
            <a:chOff x="5379895" y="1625602"/>
            <a:chExt cx="4762500" cy="4762500"/>
          </a:xfrm>
        </p:grpSpPr>
        <p:pic>
          <p:nvPicPr>
            <p:cNvPr id="9" name="Picture 2" descr="Image Suite Software">
              <a:extLst>
                <a:ext uri="{FF2B5EF4-FFF2-40B4-BE49-F238E27FC236}">
                  <a16:creationId xmlns:a16="http://schemas.microsoft.com/office/drawing/2014/main" id="{9DD0DC93-45D5-E551-8912-CB7B0768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895" y="1625602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3B5441-EE5D-DCD9-8ED8-9E6E014DAD0E}"/>
                </a:ext>
              </a:extLst>
            </p:cNvPr>
            <p:cNvGrpSpPr/>
            <p:nvPr/>
          </p:nvGrpSpPr>
          <p:grpSpPr>
            <a:xfrm>
              <a:off x="5900595" y="2095500"/>
              <a:ext cx="3378200" cy="3225800"/>
              <a:chOff x="5900595" y="2095500"/>
              <a:chExt cx="3378200" cy="3225800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3576F24-9F7E-B984-1930-D2B21609045B}"/>
                  </a:ext>
                </a:extLst>
              </p:cNvPr>
              <p:cNvSpPr/>
              <p:nvPr/>
            </p:nvSpPr>
            <p:spPr>
              <a:xfrm>
                <a:off x="5900595" y="2095500"/>
                <a:ext cx="3378200" cy="3225800"/>
              </a:xfrm>
              <a:custGeom>
                <a:avLst/>
                <a:gdLst>
                  <a:gd name="connsiteX0" fmla="*/ 165100 w 3378200"/>
                  <a:gd name="connsiteY0" fmla="*/ 838200 h 3225800"/>
                  <a:gd name="connsiteX1" fmla="*/ 0 w 3378200"/>
                  <a:gd name="connsiteY1" fmla="*/ 3136900 h 3225800"/>
                  <a:gd name="connsiteX2" fmla="*/ 3314700 w 3378200"/>
                  <a:gd name="connsiteY2" fmla="*/ 3225800 h 3225800"/>
                  <a:gd name="connsiteX3" fmla="*/ 3378200 w 3378200"/>
                  <a:gd name="connsiteY3" fmla="*/ 0 h 3225800"/>
                  <a:gd name="connsiteX4" fmla="*/ 165100 w 3378200"/>
                  <a:gd name="connsiteY4" fmla="*/ 838200 h 322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8200" h="3225800">
                    <a:moveTo>
                      <a:pt x="165100" y="838200"/>
                    </a:moveTo>
                    <a:lnTo>
                      <a:pt x="0" y="3136900"/>
                    </a:lnTo>
                    <a:lnTo>
                      <a:pt x="3314700" y="3225800"/>
                    </a:lnTo>
                    <a:lnTo>
                      <a:pt x="3378200" y="0"/>
                    </a:lnTo>
                    <a:lnTo>
                      <a:pt x="165100" y="83820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7D67B48-3C09-3CAF-5D2B-9A5A039AA330}"/>
                  </a:ext>
                </a:extLst>
              </p:cNvPr>
              <p:cNvGrpSpPr/>
              <p:nvPr/>
            </p:nvGrpSpPr>
            <p:grpSpPr>
              <a:xfrm>
                <a:off x="6426200" y="2782357"/>
                <a:ext cx="2326990" cy="2323573"/>
                <a:chOff x="6426200" y="2782357"/>
                <a:chExt cx="2326990" cy="2323573"/>
              </a:xfrm>
            </p:grpSpPr>
            <p:sp>
              <p:nvSpPr>
                <p:cNvPr id="15" name="Freeform: Shape 14" descr="Single gear with solid fill">
                  <a:extLst>
                    <a:ext uri="{FF2B5EF4-FFF2-40B4-BE49-F238E27FC236}">
                      <a16:creationId xmlns:a16="http://schemas.microsoft.com/office/drawing/2014/main" id="{7BA91579-905B-1B45-7723-D57BA863E4CA}"/>
                    </a:ext>
                  </a:extLst>
                </p:cNvPr>
                <p:cNvSpPr/>
                <p:nvPr/>
              </p:nvSpPr>
              <p:spPr>
                <a:xfrm>
                  <a:off x="6426200" y="2782357"/>
                  <a:ext cx="2326990" cy="2323573"/>
                </a:xfrm>
                <a:custGeom>
                  <a:avLst/>
                  <a:gdLst>
                    <a:gd name="connsiteX0" fmla="*/ 1358371 w 2720737"/>
                    <a:gd name="connsiteY0" fmla="*/ 609071 h 2716742"/>
                    <a:gd name="connsiteX1" fmla="*/ 609071 w 2720737"/>
                    <a:gd name="connsiteY1" fmla="*/ 1358371 h 2716742"/>
                    <a:gd name="connsiteX2" fmla="*/ 1358371 w 2720737"/>
                    <a:gd name="connsiteY2" fmla="*/ 2107671 h 2716742"/>
                    <a:gd name="connsiteX3" fmla="*/ 2107671 w 2720737"/>
                    <a:gd name="connsiteY3" fmla="*/ 1358371 h 2716742"/>
                    <a:gd name="connsiteX4" fmla="*/ 1358371 w 2720737"/>
                    <a:gd name="connsiteY4" fmla="*/ 609071 h 2716742"/>
                    <a:gd name="connsiteX5" fmla="*/ 1198563 w 2720737"/>
                    <a:gd name="connsiteY5" fmla="*/ 0 h 2716742"/>
                    <a:gd name="connsiteX6" fmla="*/ 1518179 w 2720737"/>
                    <a:gd name="connsiteY6" fmla="*/ 0 h 2716742"/>
                    <a:gd name="connsiteX7" fmla="*/ 1654016 w 2720737"/>
                    <a:gd name="connsiteY7" fmla="*/ 279665 h 2716742"/>
                    <a:gd name="connsiteX8" fmla="*/ 1905714 w 2720737"/>
                    <a:gd name="connsiteY8" fmla="*/ 383540 h 2716742"/>
                    <a:gd name="connsiteX9" fmla="*/ 2205355 w 2720737"/>
                    <a:gd name="connsiteY9" fmla="*/ 283660 h 2716742"/>
                    <a:gd name="connsiteX10" fmla="*/ 2433082 w 2720737"/>
                    <a:gd name="connsiteY10" fmla="*/ 511387 h 2716742"/>
                    <a:gd name="connsiteX11" fmla="*/ 2333202 w 2720737"/>
                    <a:gd name="connsiteY11" fmla="*/ 811027 h 2716742"/>
                    <a:gd name="connsiteX12" fmla="*/ 2437077 w 2720737"/>
                    <a:gd name="connsiteY12" fmla="*/ 1058730 h 2716742"/>
                    <a:gd name="connsiteX13" fmla="*/ 2720737 w 2720737"/>
                    <a:gd name="connsiteY13" fmla="*/ 1194567 h 2716742"/>
                    <a:gd name="connsiteX14" fmla="*/ 2720737 w 2720737"/>
                    <a:gd name="connsiteY14" fmla="*/ 1514184 h 2716742"/>
                    <a:gd name="connsiteX15" fmla="*/ 2441072 w 2720737"/>
                    <a:gd name="connsiteY15" fmla="*/ 1654016 h 2716742"/>
                    <a:gd name="connsiteX16" fmla="*/ 2337197 w 2720737"/>
                    <a:gd name="connsiteY16" fmla="*/ 1905714 h 2716742"/>
                    <a:gd name="connsiteX17" fmla="*/ 2437077 w 2720737"/>
                    <a:gd name="connsiteY17" fmla="*/ 2205355 h 2716742"/>
                    <a:gd name="connsiteX18" fmla="*/ 2209350 w 2720737"/>
                    <a:gd name="connsiteY18" fmla="*/ 2433082 h 2716742"/>
                    <a:gd name="connsiteX19" fmla="*/ 1909710 w 2720737"/>
                    <a:gd name="connsiteY19" fmla="*/ 2333202 h 2716742"/>
                    <a:gd name="connsiteX20" fmla="*/ 1662007 w 2720737"/>
                    <a:gd name="connsiteY20" fmla="*/ 2437077 h 2716742"/>
                    <a:gd name="connsiteX21" fmla="*/ 1522174 w 2720737"/>
                    <a:gd name="connsiteY21" fmla="*/ 2716742 h 2716742"/>
                    <a:gd name="connsiteX22" fmla="*/ 1202558 w 2720737"/>
                    <a:gd name="connsiteY22" fmla="*/ 2716742 h 2716742"/>
                    <a:gd name="connsiteX23" fmla="*/ 1062725 w 2720737"/>
                    <a:gd name="connsiteY23" fmla="*/ 2437077 h 2716742"/>
                    <a:gd name="connsiteX24" fmla="*/ 811027 w 2720737"/>
                    <a:gd name="connsiteY24" fmla="*/ 2333202 h 2716742"/>
                    <a:gd name="connsiteX25" fmla="*/ 511387 w 2720737"/>
                    <a:gd name="connsiteY25" fmla="*/ 2433082 h 2716742"/>
                    <a:gd name="connsiteX26" fmla="*/ 283660 w 2720737"/>
                    <a:gd name="connsiteY26" fmla="*/ 2205355 h 2716742"/>
                    <a:gd name="connsiteX27" fmla="*/ 383540 w 2720737"/>
                    <a:gd name="connsiteY27" fmla="*/ 1905714 h 2716742"/>
                    <a:gd name="connsiteX28" fmla="*/ 279665 w 2720737"/>
                    <a:gd name="connsiteY28" fmla="*/ 1658012 h 2716742"/>
                    <a:gd name="connsiteX29" fmla="*/ 0 w 2720737"/>
                    <a:gd name="connsiteY29" fmla="*/ 1518179 h 2716742"/>
                    <a:gd name="connsiteX30" fmla="*/ 0 w 2720737"/>
                    <a:gd name="connsiteY30" fmla="*/ 1198563 h 2716742"/>
                    <a:gd name="connsiteX31" fmla="*/ 279665 w 2720737"/>
                    <a:gd name="connsiteY31" fmla="*/ 1062725 h 2716742"/>
                    <a:gd name="connsiteX32" fmla="*/ 383540 w 2720737"/>
                    <a:gd name="connsiteY32" fmla="*/ 811027 h 2716742"/>
                    <a:gd name="connsiteX33" fmla="*/ 283660 w 2720737"/>
                    <a:gd name="connsiteY33" fmla="*/ 511387 h 2716742"/>
                    <a:gd name="connsiteX34" fmla="*/ 511387 w 2720737"/>
                    <a:gd name="connsiteY34" fmla="*/ 283660 h 2716742"/>
                    <a:gd name="connsiteX35" fmla="*/ 811027 w 2720737"/>
                    <a:gd name="connsiteY35" fmla="*/ 383540 h 2716742"/>
                    <a:gd name="connsiteX36" fmla="*/ 1058730 w 2720737"/>
                    <a:gd name="connsiteY36" fmla="*/ 279665 h 2716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2720737" h="2716742">
                      <a:moveTo>
                        <a:pt x="1358371" y="609071"/>
                      </a:moveTo>
                      <a:cubicBezTo>
                        <a:pt x="944544" y="609071"/>
                        <a:pt x="609071" y="944544"/>
                        <a:pt x="609071" y="1358371"/>
                      </a:cubicBezTo>
                      <a:cubicBezTo>
                        <a:pt x="609071" y="1772198"/>
                        <a:pt x="944544" y="2107671"/>
                        <a:pt x="1358371" y="2107671"/>
                      </a:cubicBezTo>
                      <a:cubicBezTo>
                        <a:pt x="1772198" y="2107671"/>
                        <a:pt x="2107671" y="1772198"/>
                        <a:pt x="2107671" y="1358371"/>
                      </a:cubicBezTo>
                      <a:cubicBezTo>
                        <a:pt x="2107671" y="944544"/>
                        <a:pt x="1772198" y="609071"/>
                        <a:pt x="1358371" y="609071"/>
                      </a:cubicBezTo>
                      <a:close/>
                      <a:moveTo>
                        <a:pt x="1198563" y="0"/>
                      </a:moveTo>
                      <a:lnTo>
                        <a:pt x="1518179" y="0"/>
                      </a:lnTo>
                      <a:lnTo>
                        <a:pt x="1654016" y="279665"/>
                      </a:lnTo>
                      <a:cubicBezTo>
                        <a:pt x="1741911" y="303636"/>
                        <a:pt x="1825810" y="339593"/>
                        <a:pt x="1905714" y="383540"/>
                      </a:cubicBezTo>
                      <a:lnTo>
                        <a:pt x="2205355" y="283660"/>
                      </a:lnTo>
                      <a:lnTo>
                        <a:pt x="2433082" y="511387"/>
                      </a:lnTo>
                      <a:lnTo>
                        <a:pt x="2333202" y="811027"/>
                      </a:lnTo>
                      <a:cubicBezTo>
                        <a:pt x="2377149" y="886936"/>
                        <a:pt x="2413106" y="970836"/>
                        <a:pt x="2437077" y="1058730"/>
                      </a:cubicBezTo>
                      <a:lnTo>
                        <a:pt x="2720737" y="1194567"/>
                      </a:lnTo>
                      <a:lnTo>
                        <a:pt x="2720737" y="1514184"/>
                      </a:lnTo>
                      <a:lnTo>
                        <a:pt x="2441072" y="1654016"/>
                      </a:lnTo>
                      <a:cubicBezTo>
                        <a:pt x="2417101" y="1741911"/>
                        <a:pt x="2381144" y="1825810"/>
                        <a:pt x="2337197" y="1905714"/>
                      </a:cubicBezTo>
                      <a:lnTo>
                        <a:pt x="2437077" y="2205355"/>
                      </a:lnTo>
                      <a:lnTo>
                        <a:pt x="2209350" y="2433082"/>
                      </a:lnTo>
                      <a:lnTo>
                        <a:pt x="1909710" y="2333202"/>
                      </a:lnTo>
                      <a:cubicBezTo>
                        <a:pt x="1833801" y="2377149"/>
                        <a:pt x="1749901" y="2413106"/>
                        <a:pt x="1662007" y="2437077"/>
                      </a:cubicBezTo>
                      <a:lnTo>
                        <a:pt x="1522174" y="2716742"/>
                      </a:lnTo>
                      <a:lnTo>
                        <a:pt x="1202558" y="2716742"/>
                      </a:lnTo>
                      <a:lnTo>
                        <a:pt x="1062725" y="2437077"/>
                      </a:lnTo>
                      <a:cubicBezTo>
                        <a:pt x="974831" y="2413106"/>
                        <a:pt x="890931" y="2377149"/>
                        <a:pt x="811027" y="2333202"/>
                      </a:cubicBezTo>
                      <a:lnTo>
                        <a:pt x="511387" y="2433082"/>
                      </a:lnTo>
                      <a:lnTo>
                        <a:pt x="283660" y="2205355"/>
                      </a:lnTo>
                      <a:lnTo>
                        <a:pt x="383540" y="1905714"/>
                      </a:lnTo>
                      <a:cubicBezTo>
                        <a:pt x="339593" y="1829805"/>
                        <a:pt x="303636" y="1745906"/>
                        <a:pt x="279665" y="1658012"/>
                      </a:cubicBezTo>
                      <a:lnTo>
                        <a:pt x="0" y="1518179"/>
                      </a:lnTo>
                      <a:lnTo>
                        <a:pt x="0" y="1198563"/>
                      </a:lnTo>
                      <a:lnTo>
                        <a:pt x="279665" y="1062725"/>
                      </a:lnTo>
                      <a:cubicBezTo>
                        <a:pt x="303636" y="974831"/>
                        <a:pt x="339593" y="890931"/>
                        <a:pt x="383540" y="811027"/>
                      </a:cubicBezTo>
                      <a:lnTo>
                        <a:pt x="283660" y="511387"/>
                      </a:lnTo>
                      <a:lnTo>
                        <a:pt x="511387" y="283660"/>
                      </a:lnTo>
                      <a:lnTo>
                        <a:pt x="811027" y="383540"/>
                      </a:lnTo>
                      <a:cubicBezTo>
                        <a:pt x="886936" y="339593"/>
                        <a:pt x="970836" y="303636"/>
                        <a:pt x="1058730" y="279665"/>
                      </a:cubicBezTo>
                      <a:close/>
                    </a:path>
                  </a:pathLst>
                </a:custGeom>
                <a:solidFill>
                  <a:srgbClr val="EB8519"/>
                </a:solidFill>
                <a:ln w="398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A8A3EC9-D82E-486C-19D6-D4E7D20FC1C4}"/>
                    </a:ext>
                  </a:extLst>
                </p:cNvPr>
                <p:cNvSpPr/>
                <p:nvPr/>
              </p:nvSpPr>
              <p:spPr>
                <a:xfrm>
                  <a:off x="6859445" y="3213893"/>
                  <a:ext cx="1460500" cy="14605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8" name="Graphic 17" descr="Checkmark with solid fill">
                  <a:extLst>
                    <a:ext uri="{FF2B5EF4-FFF2-40B4-BE49-F238E27FC236}">
                      <a16:creationId xmlns:a16="http://schemas.microsoft.com/office/drawing/2014/main" id="{9581BE79-76F7-FC44-A7A9-C08D95D21D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18195" y="3342479"/>
                  <a:ext cx="1142999" cy="114299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85312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0167-9224-F67D-D4BB-1AD4E29E06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70826-6728-B180-480D-25B337F597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CE47E15A-B572-49DB-8BB2-0C7F9AB1C25B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0" y="268514"/>
            <a:ext cx="1537615" cy="63209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274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Changes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08C0B-0C9E-04D7-C90B-0BA3619F15E7}"/>
              </a:ext>
            </a:extLst>
          </p:cNvPr>
          <p:cNvSpPr txBox="1"/>
          <p:nvPr/>
        </p:nvSpPr>
        <p:spPr>
          <a:xfrm>
            <a:off x="0" y="251487"/>
            <a:ext cx="1552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Image Suite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V4 MR10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25E4341-5DEF-49AB-5664-E1627B0C7612}"/>
              </a:ext>
            </a:extLst>
          </p:cNvPr>
          <p:cNvGrpSpPr/>
          <p:nvPr/>
        </p:nvGrpSpPr>
        <p:grpSpPr>
          <a:xfrm>
            <a:off x="3958310" y="1603894"/>
            <a:ext cx="7312471" cy="783770"/>
            <a:chOff x="2662461" y="1404257"/>
            <a:chExt cx="7312471" cy="7837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537AFB-DA0D-8756-C377-7B90CA04EE3F}"/>
                </a:ext>
              </a:extLst>
            </p:cNvPr>
            <p:cNvSpPr/>
            <p:nvPr/>
          </p:nvSpPr>
          <p:spPr>
            <a:xfrm>
              <a:off x="2910103" y="1545771"/>
              <a:ext cx="7064829" cy="642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Increase password strength/complexity requirements</a:t>
              </a:r>
            </a:p>
            <a:p>
              <a:pPr marL="349239" indent="-342900">
                <a:buFont typeface="Symbol" panose="05050102010706020507" pitchFamily="18" charset="2"/>
                <a:buChar char=""/>
              </a:pPr>
              <a:r>
                <a:rPr lang="en-US" sz="14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Not open to customer, open to service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B70882D-703F-7A6C-1D97-5A461C5CCB98}"/>
                </a:ext>
              </a:extLst>
            </p:cNvPr>
            <p:cNvSpPr/>
            <p:nvPr/>
          </p:nvSpPr>
          <p:spPr>
            <a:xfrm>
              <a:off x="2662461" y="1404257"/>
              <a:ext cx="3415385" cy="283029"/>
            </a:xfrm>
            <a:prstGeom prst="roundRect">
              <a:avLst/>
            </a:prstGeom>
            <a:solidFill>
              <a:srgbClr val="EB8519"/>
            </a:solidFill>
            <a:ln>
              <a:solidFill>
                <a:srgbClr val="C16D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Password Policy Changes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72FA96-5F86-43A3-FDB1-7C20245CE9F0}"/>
              </a:ext>
            </a:extLst>
          </p:cNvPr>
          <p:cNvGrpSpPr/>
          <p:nvPr/>
        </p:nvGrpSpPr>
        <p:grpSpPr>
          <a:xfrm>
            <a:off x="3958310" y="2833374"/>
            <a:ext cx="7312471" cy="783770"/>
            <a:chOff x="2662461" y="2677886"/>
            <a:chExt cx="7312471" cy="7837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A33E29-66CC-A09B-49C6-AE86C6BA4B4D}"/>
                </a:ext>
              </a:extLst>
            </p:cNvPr>
            <p:cNvSpPr/>
            <p:nvPr/>
          </p:nvSpPr>
          <p:spPr>
            <a:xfrm>
              <a:off x="2910103" y="2819400"/>
              <a:ext cx="7064829" cy="642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Increase logging level – Logs almost very action user has completed</a:t>
              </a: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4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Previous logging level was </a:t>
              </a: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very low</a:t>
              </a:r>
              <a:endParaRPr lang="en-US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B67D131-F688-AA76-359D-0629CA4D8BDB}"/>
                </a:ext>
              </a:extLst>
            </p:cNvPr>
            <p:cNvSpPr/>
            <p:nvPr/>
          </p:nvSpPr>
          <p:spPr>
            <a:xfrm>
              <a:off x="2662461" y="2677886"/>
              <a:ext cx="3415385" cy="283029"/>
            </a:xfrm>
            <a:prstGeom prst="roundRect">
              <a:avLst/>
            </a:prstGeom>
            <a:solidFill>
              <a:srgbClr val="EB8519"/>
            </a:solidFill>
            <a:ln>
              <a:solidFill>
                <a:srgbClr val="C16D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Security Audit Log Changes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EAFE3F-DB59-1E47-7945-88C36B91F78A}"/>
              </a:ext>
            </a:extLst>
          </p:cNvPr>
          <p:cNvGrpSpPr/>
          <p:nvPr/>
        </p:nvGrpSpPr>
        <p:grpSpPr>
          <a:xfrm>
            <a:off x="3958310" y="4062854"/>
            <a:ext cx="7312471" cy="662611"/>
            <a:chOff x="2662461" y="3897087"/>
            <a:chExt cx="7312471" cy="66261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117C54-A011-3EB3-8305-D2CF1D8794F1}"/>
                </a:ext>
              </a:extLst>
            </p:cNvPr>
            <p:cNvSpPr/>
            <p:nvPr/>
          </p:nvSpPr>
          <p:spPr>
            <a:xfrm>
              <a:off x="2910103" y="4093029"/>
              <a:ext cx="7064829" cy="4666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SecureLink permission is required to add/setup a non-Carestream printer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110B860-BCAE-6B7E-BE72-A78989E846BE}"/>
                </a:ext>
              </a:extLst>
            </p:cNvPr>
            <p:cNvSpPr/>
            <p:nvPr/>
          </p:nvSpPr>
          <p:spPr>
            <a:xfrm>
              <a:off x="2662461" y="3897087"/>
              <a:ext cx="4944839" cy="337458"/>
            </a:xfrm>
            <a:prstGeom prst="roundRect">
              <a:avLst/>
            </a:prstGeom>
            <a:solidFill>
              <a:srgbClr val="EB8519"/>
            </a:solidFill>
            <a:ln>
              <a:solidFill>
                <a:srgbClr val="C16D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SecureLink Permission for non-Carestream Printer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63080A-1503-ACC4-0930-EE56DFE52EFC}"/>
              </a:ext>
            </a:extLst>
          </p:cNvPr>
          <p:cNvGrpSpPr/>
          <p:nvPr/>
        </p:nvGrpSpPr>
        <p:grpSpPr>
          <a:xfrm>
            <a:off x="3958310" y="5171174"/>
            <a:ext cx="7312471" cy="831850"/>
            <a:chOff x="4749980" y="3952423"/>
            <a:chExt cx="7312471" cy="8318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7B96E1B-26A6-3936-35E6-CEE65AF03973}"/>
                </a:ext>
              </a:extLst>
            </p:cNvPr>
            <p:cNvSpPr/>
            <p:nvPr/>
          </p:nvSpPr>
          <p:spPr>
            <a:xfrm>
              <a:off x="4997622" y="4148365"/>
              <a:ext cx="7064829" cy="6359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System will block Windows auto-update feature for Windows 10/11.</a:t>
              </a: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Eliminates any potential impact/interference with Image Suite operation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21DCF04-BA0D-4128-5A99-A98E0830E084}"/>
                </a:ext>
              </a:extLst>
            </p:cNvPr>
            <p:cNvSpPr/>
            <p:nvPr/>
          </p:nvSpPr>
          <p:spPr>
            <a:xfrm>
              <a:off x="4749980" y="3952423"/>
              <a:ext cx="3415385" cy="337458"/>
            </a:xfrm>
            <a:prstGeom prst="roundRect">
              <a:avLst/>
            </a:prstGeom>
            <a:solidFill>
              <a:srgbClr val="EB8519"/>
            </a:solidFill>
            <a:ln>
              <a:solidFill>
                <a:srgbClr val="C16D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Windows Update Blocking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1B16192-3DC0-4E8B-F7B2-6D9390E49F8A}"/>
              </a:ext>
            </a:extLst>
          </p:cNvPr>
          <p:cNvGrpSpPr/>
          <p:nvPr/>
        </p:nvGrpSpPr>
        <p:grpSpPr>
          <a:xfrm flipH="1">
            <a:off x="301711" y="2485463"/>
            <a:ext cx="2577933" cy="2577933"/>
            <a:chOff x="4063270" y="2367915"/>
            <a:chExt cx="4189922" cy="4189922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2A5AD92-0D14-4C02-DDE8-AB1F01CF1DB9}"/>
                </a:ext>
              </a:extLst>
            </p:cNvPr>
            <p:cNvGrpSpPr/>
            <p:nvPr/>
          </p:nvGrpSpPr>
          <p:grpSpPr>
            <a:xfrm>
              <a:off x="4063270" y="2367915"/>
              <a:ext cx="4189922" cy="4189922"/>
              <a:chOff x="5379895" y="1625602"/>
              <a:chExt cx="4762500" cy="4762500"/>
            </a:xfrm>
          </p:grpSpPr>
          <p:pic>
            <p:nvPicPr>
              <p:cNvPr id="60" name="Picture 2" descr="Image Suite Software">
                <a:extLst>
                  <a:ext uri="{FF2B5EF4-FFF2-40B4-BE49-F238E27FC236}">
                    <a16:creationId xmlns:a16="http://schemas.microsoft.com/office/drawing/2014/main" id="{04056880-7569-7A56-1BB2-889A916BA0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9895" y="1625602"/>
                <a:ext cx="4762500" cy="476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5EF0B7FF-64BC-4DFA-8137-9DC7D762BADC}"/>
                  </a:ext>
                </a:extLst>
              </p:cNvPr>
              <p:cNvGrpSpPr/>
              <p:nvPr/>
            </p:nvGrpSpPr>
            <p:grpSpPr>
              <a:xfrm>
                <a:off x="5900595" y="2095500"/>
                <a:ext cx="3378200" cy="3225800"/>
                <a:chOff x="5900595" y="2095500"/>
                <a:chExt cx="3378200" cy="3225800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E7E7A0C-97F1-B606-D1F7-57A260634E97}"/>
                    </a:ext>
                  </a:extLst>
                </p:cNvPr>
                <p:cNvSpPr/>
                <p:nvPr/>
              </p:nvSpPr>
              <p:spPr>
                <a:xfrm>
                  <a:off x="5900595" y="2095500"/>
                  <a:ext cx="3378200" cy="3225800"/>
                </a:xfrm>
                <a:custGeom>
                  <a:avLst/>
                  <a:gdLst>
                    <a:gd name="connsiteX0" fmla="*/ 165100 w 3378200"/>
                    <a:gd name="connsiteY0" fmla="*/ 838200 h 3225800"/>
                    <a:gd name="connsiteX1" fmla="*/ 0 w 3378200"/>
                    <a:gd name="connsiteY1" fmla="*/ 3136900 h 3225800"/>
                    <a:gd name="connsiteX2" fmla="*/ 3314700 w 3378200"/>
                    <a:gd name="connsiteY2" fmla="*/ 3225800 h 3225800"/>
                    <a:gd name="connsiteX3" fmla="*/ 3378200 w 3378200"/>
                    <a:gd name="connsiteY3" fmla="*/ 0 h 3225800"/>
                    <a:gd name="connsiteX4" fmla="*/ 165100 w 3378200"/>
                    <a:gd name="connsiteY4" fmla="*/ 838200 h 322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8200" h="3225800">
                      <a:moveTo>
                        <a:pt x="165100" y="838200"/>
                      </a:moveTo>
                      <a:lnTo>
                        <a:pt x="0" y="3136900"/>
                      </a:lnTo>
                      <a:lnTo>
                        <a:pt x="3314700" y="3225800"/>
                      </a:lnTo>
                      <a:lnTo>
                        <a:pt x="3378200" y="0"/>
                      </a:lnTo>
                      <a:lnTo>
                        <a:pt x="165100" y="83820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C46F62F9-727B-02FD-8194-32D88F0FA40A}"/>
                    </a:ext>
                  </a:extLst>
                </p:cNvPr>
                <p:cNvGrpSpPr/>
                <p:nvPr/>
              </p:nvGrpSpPr>
              <p:grpSpPr>
                <a:xfrm>
                  <a:off x="6426200" y="2782357"/>
                  <a:ext cx="2326990" cy="2323573"/>
                  <a:chOff x="6426200" y="2782357"/>
                  <a:chExt cx="2326990" cy="2323573"/>
                </a:xfrm>
              </p:grpSpPr>
              <p:sp>
                <p:nvSpPr>
                  <p:cNvPr id="64" name="Freeform: Shape 63" descr="Single gear with solid fill">
                    <a:extLst>
                      <a:ext uri="{FF2B5EF4-FFF2-40B4-BE49-F238E27FC236}">
                        <a16:creationId xmlns:a16="http://schemas.microsoft.com/office/drawing/2014/main" id="{236BCEE0-EC65-B83D-3487-DBDF7752749F}"/>
                      </a:ext>
                    </a:extLst>
                  </p:cNvPr>
                  <p:cNvSpPr/>
                  <p:nvPr/>
                </p:nvSpPr>
                <p:spPr>
                  <a:xfrm>
                    <a:off x="6426200" y="2782357"/>
                    <a:ext cx="2326990" cy="2323573"/>
                  </a:xfrm>
                  <a:custGeom>
                    <a:avLst/>
                    <a:gdLst>
                      <a:gd name="connsiteX0" fmla="*/ 1358371 w 2720737"/>
                      <a:gd name="connsiteY0" fmla="*/ 609071 h 2716742"/>
                      <a:gd name="connsiteX1" fmla="*/ 609071 w 2720737"/>
                      <a:gd name="connsiteY1" fmla="*/ 1358371 h 2716742"/>
                      <a:gd name="connsiteX2" fmla="*/ 1358371 w 2720737"/>
                      <a:gd name="connsiteY2" fmla="*/ 2107671 h 2716742"/>
                      <a:gd name="connsiteX3" fmla="*/ 2107671 w 2720737"/>
                      <a:gd name="connsiteY3" fmla="*/ 1358371 h 2716742"/>
                      <a:gd name="connsiteX4" fmla="*/ 1358371 w 2720737"/>
                      <a:gd name="connsiteY4" fmla="*/ 609071 h 2716742"/>
                      <a:gd name="connsiteX5" fmla="*/ 1198563 w 2720737"/>
                      <a:gd name="connsiteY5" fmla="*/ 0 h 2716742"/>
                      <a:gd name="connsiteX6" fmla="*/ 1518179 w 2720737"/>
                      <a:gd name="connsiteY6" fmla="*/ 0 h 2716742"/>
                      <a:gd name="connsiteX7" fmla="*/ 1654016 w 2720737"/>
                      <a:gd name="connsiteY7" fmla="*/ 279665 h 2716742"/>
                      <a:gd name="connsiteX8" fmla="*/ 1905714 w 2720737"/>
                      <a:gd name="connsiteY8" fmla="*/ 383540 h 2716742"/>
                      <a:gd name="connsiteX9" fmla="*/ 2205355 w 2720737"/>
                      <a:gd name="connsiteY9" fmla="*/ 283660 h 2716742"/>
                      <a:gd name="connsiteX10" fmla="*/ 2433082 w 2720737"/>
                      <a:gd name="connsiteY10" fmla="*/ 511387 h 2716742"/>
                      <a:gd name="connsiteX11" fmla="*/ 2333202 w 2720737"/>
                      <a:gd name="connsiteY11" fmla="*/ 811027 h 2716742"/>
                      <a:gd name="connsiteX12" fmla="*/ 2437077 w 2720737"/>
                      <a:gd name="connsiteY12" fmla="*/ 1058730 h 2716742"/>
                      <a:gd name="connsiteX13" fmla="*/ 2720737 w 2720737"/>
                      <a:gd name="connsiteY13" fmla="*/ 1194567 h 2716742"/>
                      <a:gd name="connsiteX14" fmla="*/ 2720737 w 2720737"/>
                      <a:gd name="connsiteY14" fmla="*/ 1514184 h 2716742"/>
                      <a:gd name="connsiteX15" fmla="*/ 2441072 w 2720737"/>
                      <a:gd name="connsiteY15" fmla="*/ 1654016 h 2716742"/>
                      <a:gd name="connsiteX16" fmla="*/ 2337197 w 2720737"/>
                      <a:gd name="connsiteY16" fmla="*/ 1905714 h 2716742"/>
                      <a:gd name="connsiteX17" fmla="*/ 2437077 w 2720737"/>
                      <a:gd name="connsiteY17" fmla="*/ 2205355 h 2716742"/>
                      <a:gd name="connsiteX18" fmla="*/ 2209350 w 2720737"/>
                      <a:gd name="connsiteY18" fmla="*/ 2433082 h 2716742"/>
                      <a:gd name="connsiteX19" fmla="*/ 1909710 w 2720737"/>
                      <a:gd name="connsiteY19" fmla="*/ 2333202 h 2716742"/>
                      <a:gd name="connsiteX20" fmla="*/ 1662007 w 2720737"/>
                      <a:gd name="connsiteY20" fmla="*/ 2437077 h 2716742"/>
                      <a:gd name="connsiteX21" fmla="*/ 1522174 w 2720737"/>
                      <a:gd name="connsiteY21" fmla="*/ 2716742 h 2716742"/>
                      <a:gd name="connsiteX22" fmla="*/ 1202558 w 2720737"/>
                      <a:gd name="connsiteY22" fmla="*/ 2716742 h 2716742"/>
                      <a:gd name="connsiteX23" fmla="*/ 1062725 w 2720737"/>
                      <a:gd name="connsiteY23" fmla="*/ 2437077 h 2716742"/>
                      <a:gd name="connsiteX24" fmla="*/ 811027 w 2720737"/>
                      <a:gd name="connsiteY24" fmla="*/ 2333202 h 2716742"/>
                      <a:gd name="connsiteX25" fmla="*/ 511387 w 2720737"/>
                      <a:gd name="connsiteY25" fmla="*/ 2433082 h 2716742"/>
                      <a:gd name="connsiteX26" fmla="*/ 283660 w 2720737"/>
                      <a:gd name="connsiteY26" fmla="*/ 2205355 h 2716742"/>
                      <a:gd name="connsiteX27" fmla="*/ 383540 w 2720737"/>
                      <a:gd name="connsiteY27" fmla="*/ 1905714 h 2716742"/>
                      <a:gd name="connsiteX28" fmla="*/ 279665 w 2720737"/>
                      <a:gd name="connsiteY28" fmla="*/ 1658012 h 2716742"/>
                      <a:gd name="connsiteX29" fmla="*/ 0 w 2720737"/>
                      <a:gd name="connsiteY29" fmla="*/ 1518179 h 2716742"/>
                      <a:gd name="connsiteX30" fmla="*/ 0 w 2720737"/>
                      <a:gd name="connsiteY30" fmla="*/ 1198563 h 2716742"/>
                      <a:gd name="connsiteX31" fmla="*/ 279665 w 2720737"/>
                      <a:gd name="connsiteY31" fmla="*/ 1062725 h 2716742"/>
                      <a:gd name="connsiteX32" fmla="*/ 383540 w 2720737"/>
                      <a:gd name="connsiteY32" fmla="*/ 811027 h 2716742"/>
                      <a:gd name="connsiteX33" fmla="*/ 283660 w 2720737"/>
                      <a:gd name="connsiteY33" fmla="*/ 511387 h 2716742"/>
                      <a:gd name="connsiteX34" fmla="*/ 511387 w 2720737"/>
                      <a:gd name="connsiteY34" fmla="*/ 283660 h 2716742"/>
                      <a:gd name="connsiteX35" fmla="*/ 811027 w 2720737"/>
                      <a:gd name="connsiteY35" fmla="*/ 383540 h 2716742"/>
                      <a:gd name="connsiteX36" fmla="*/ 1058730 w 2720737"/>
                      <a:gd name="connsiteY36" fmla="*/ 279665 h 2716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2720737" h="2716742">
                        <a:moveTo>
                          <a:pt x="1358371" y="609071"/>
                        </a:moveTo>
                        <a:cubicBezTo>
                          <a:pt x="944544" y="609071"/>
                          <a:pt x="609071" y="944544"/>
                          <a:pt x="609071" y="1358371"/>
                        </a:cubicBezTo>
                        <a:cubicBezTo>
                          <a:pt x="609071" y="1772198"/>
                          <a:pt x="944544" y="2107671"/>
                          <a:pt x="1358371" y="2107671"/>
                        </a:cubicBezTo>
                        <a:cubicBezTo>
                          <a:pt x="1772198" y="2107671"/>
                          <a:pt x="2107671" y="1772198"/>
                          <a:pt x="2107671" y="1358371"/>
                        </a:cubicBezTo>
                        <a:cubicBezTo>
                          <a:pt x="2107671" y="944544"/>
                          <a:pt x="1772198" y="609071"/>
                          <a:pt x="1358371" y="609071"/>
                        </a:cubicBezTo>
                        <a:close/>
                        <a:moveTo>
                          <a:pt x="1198563" y="0"/>
                        </a:moveTo>
                        <a:lnTo>
                          <a:pt x="1518179" y="0"/>
                        </a:lnTo>
                        <a:lnTo>
                          <a:pt x="1654016" y="279665"/>
                        </a:lnTo>
                        <a:cubicBezTo>
                          <a:pt x="1741911" y="303636"/>
                          <a:pt x="1825810" y="339593"/>
                          <a:pt x="1905714" y="383540"/>
                        </a:cubicBezTo>
                        <a:lnTo>
                          <a:pt x="2205355" y="283660"/>
                        </a:lnTo>
                        <a:lnTo>
                          <a:pt x="2433082" y="511387"/>
                        </a:lnTo>
                        <a:lnTo>
                          <a:pt x="2333202" y="811027"/>
                        </a:lnTo>
                        <a:cubicBezTo>
                          <a:pt x="2377149" y="886936"/>
                          <a:pt x="2413106" y="970836"/>
                          <a:pt x="2437077" y="1058730"/>
                        </a:cubicBezTo>
                        <a:lnTo>
                          <a:pt x="2720737" y="1194567"/>
                        </a:lnTo>
                        <a:lnTo>
                          <a:pt x="2720737" y="1514184"/>
                        </a:lnTo>
                        <a:lnTo>
                          <a:pt x="2441072" y="1654016"/>
                        </a:lnTo>
                        <a:cubicBezTo>
                          <a:pt x="2417101" y="1741911"/>
                          <a:pt x="2381144" y="1825810"/>
                          <a:pt x="2337197" y="1905714"/>
                        </a:cubicBezTo>
                        <a:lnTo>
                          <a:pt x="2437077" y="2205355"/>
                        </a:lnTo>
                        <a:lnTo>
                          <a:pt x="2209350" y="2433082"/>
                        </a:lnTo>
                        <a:lnTo>
                          <a:pt x="1909710" y="2333202"/>
                        </a:lnTo>
                        <a:cubicBezTo>
                          <a:pt x="1833801" y="2377149"/>
                          <a:pt x="1749901" y="2413106"/>
                          <a:pt x="1662007" y="2437077"/>
                        </a:cubicBezTo>
                        <a:lnTo>
                          <a:pt x="1522174" y="2716742"/>
                        </a:lnTo>
                        <a:lnTo>
                          <a:pt x="1202558" y="2716742"/>
                        </a:lnTo>
                        <a:lnTo>
                          <a:pt x="1062725" y="2437077"/>
                        </a:lnTo>
                        <a:cubicBezTo>
                          <a:pt x="974831" y="2413106"/>
                          <a:pt x="890931" y="2377149"/>
                          <a:pt x="811027" y="2333202"/>
                        </a:cubicBezTo>
                        <a:lnTo>
                          <a:pt x="511387" y="2433082"/>
                        </a:lnTo>
                        <a:lnTo>
                          <a:pt x="283660" y="2205355"/>
                        </a:lnTo>
                        <a:lnTo>
                          <a:pt x="383540" y="1905714"/>
                        </a:lnTo>
                        <a:cubicBezTo>
                          <a:pt x="339593" y="1829805"/>
                          <a:pt x="303636" y="1745906"/>
                          <a:pt x="279665" y="1658012"/>
                        </a:cubicBezTo>
                        <a:lnTo>
                          <a:pt x="0" y="1518179"/>
                        </a:lnTo>
                        <a:lnTo>
                          <a:pt x="0" y="1198563"/>
                        </a:lnTo>
                        <a:lnTo>
                          <a:pt x="279665" y="1062725"/>
                        </a:lnTo>
                        <a:cubicBezTo>
                          <a:pt x="303636" y="974831"/>
                          <a:pt x="339593" y="890931"/>
                          <a:pt x="383540" y="811027"/>
                        </a:cubicBezTo>
                        <a:lnTo>
                          <a:pt x="283660" y="511387"/>
                        </a:lnTo>
                        <a:lnTo>
                          <a:pt x="511387" y="283660"/>
                        </a:lnTo>
                        <a:lnTo>
                          <a:pt x="811027" y="383540"/>
                        </a:lnTo>
                        <a:cubicBezTo>
                          <a:pt x="886936" y="339593"/>
                          <a:pt x="970836" y="303636"/>
                          <a:pt x="1058730" y="279665"/>
                        </a:cubicBezTo>
                        <a:close/>
                      </a:path>
                    </a:pathLst>
                  </a:custGeom>
                  <a:solidFill>
                    <a:srgbClr val="EB8519"/>
                  </a:solidFill>
                  <a:ln w="3988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27D2AA8B-2DFC-FD2D-C4D1-47D01D925FAA}"/>
                      </a:ext>
                    </a:extLst>
                  </p:cNvPr>
                  <p:cNvSpPr/>
                  <p:nvPr/>
                </p:nvSpPr>
                <p:spPr>
                  <a:xfrm>
                    <a:off x="6859445" y="3213893"/>
                    <a:ext cx="1460500" cy="14605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pic>
          <p:nvPicPr>
            <p:cNvPr id="67" name="Graphic 66" descr="Repeat with solid fill">
              <a:extLst>
                <a:ext uri="{FF2B5EF4-FFF2-40B4-BE49-F238E27FC236}">
                  <a16:creationId xmlns:a16="http://schemas.microsoft.com/office/drawing/2014/main" id="{390E09D2-A4A4-0E22-FAF0-3B5735606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886079" flipH="1">
              <a:off x="5406222" y="3827870"/>
              <a:ext cx="1149957" cy="1149957"/>
            </a:xfrm>
            <a:prstGeom prst="rect">
              <a:avLst/>
            </a:prstGeom>
          </p:spPr>
        </p:pic>
      </p:grp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BF210FDF-FA80-6B16-6BCF-58259E2274B5}"/>
              </a:ext>
            </a:extLst>
          </p:cNvPr>
          <p:cNvCxnSpPr>
            <a:cxnSpLocks/>
            <a:stCxn id="65" idx="0"/>
            <a:endCxn id="4" idx="1"/>
          </p:cNvCxnSpPr>
          <p:nvPr/>
        </p:nvCxnSpPr>
        <p:spPr>
          <a:xfrm rot="5400000" flipH="1" flipV="1">
            <a:off x="2020999" y="1407893"/>
            <a:ext cx="1599794" cy="2274827"/>
          </a:xfrm>
          <a:prstGeom prst="bentConnector2">
            <a:avLst/>
          </a:prstGeom>
          <a:ln w="19050">
            <a:solidFill>
              <a:srgbClr val="EB85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B15571A1-B43B-F6ED-38B2-724C7399127E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1993139" y="2974889"/>
            <a:ext cx="1965171" cy="487742"/>
          </a:xfrm>
          <a:prstGeom prst="bentConnector3">
            <a:avLst>
              <a:gd name="adj1" fmla="val 50000"/>
            </a:avLst>
          </a:prstGeom>
          <a:ln w="19050">
            <a:solidFill>
              <a:srgbClr val="EB85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87A6C167-1BF2-F25C-89E6-005AA2B9588E}"/>
              </a:ext>
            </a:extLst>
          </p:cNvPr>
          <p:cNvCxnSpPr>
            <a:cxnSpLocks/>
            <a:stCxn id="65" idx="4"/>
            <a:endCxn id="15" idx="1"/>
          </p:cNvCxnSpPr>
          <p:nvPr/>
        </p:nvCxnSpPr>
        <p:spPr>
          <a:xfrm rot="16200000" flipH="1">
            <a:off x="2218829" y="3600422"/>
            <a:ext cx="1204134" cy="2274827"/>
          </a:xfrm>
          <a:prstGeom prst="bentConnector2">
            <a:avLst/>
          </a:prstGeom>
          <a:ln w="19050">
            <a:solidFill>
              <a:srgbClr val="EB85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or: Elbow 91">
            <a:extLst>
              <a:ext uri="{FF2B5EF4-FFF2-40B4-BE49-F238E27FC236}">
                <a16:creationId xmlns:a16="http://schemas.microsoft.com/office/drawing/2014/main" id="{095D83AB-FCD3-931E-DC8C-A568C73386FA}"/>
              </a:ext>
            </a:extLst>
          </p:cNvPr>
          <p:cNvCxnSpPr>
            <a:cxnSpLocks/>
            <a:stCxn id="67" idx="2"/>
            <a:endCxn id="11" idx="1"/>
          </p:cNvCxnSpPr>
          <p:nvPr/>
        </p:nvCxnSpPr>
        <p:spPr>
          <a:xfrm>
            <a:off x="2049836" y="3687642"/>
            <a:ext cx="1908474" cy="543941"/>
          </a:xfrm>
          <a:prstGeom prst="bentConnector3">
            <a:avLst>
              <a:gd name="adj1" fmla="val 50000"/>
            </a:avLst>
          </a:prstGeom>
          <a:ln w="19050">
            <a:solidFill>
              <a:srgbClr val="EB85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8E980AF0-6AC0-880D-28D6-0D4DAFEA06F7}"/>
              </a:ext>
            </a:extLst>
          </p:cNvPr>
          <p:cNvSpPr/>
          <p:nvPr/>
        </p:nvSpPr>
        <p:spPr>
          <a:xfrm flipH="1">
            <a:off x="1276892" y="3345202"/>
            <a:ext cx="790566" cy="79056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7" name="Graphic 96" descr="Repeat with solid fill">
            <a:extLst>
              <a:ext uri="{FF2B5EF4-FFF2-40B4-BE49-F238E27FC236}">
                <a16:creationId xmlns:a16="http://schemas.microsoft.com/office/drawing/2014/main" id="{DF20E877-FC97-D07F-18F3-012BD456A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713921">
            <a:off x="1334524" y="3383728"/>
            <a:ext cx="707534" cy="70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3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0" y="268514"/>
            <a:ext cx="1537615" cy="63209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274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Changes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08C0B-0C9E-04D7-C90B-0BA3619F15E7}"/>
              </a:ext>
            </a:extLst>
          </p:cNvPr>
          <p:cNvSpPr txBox="1"/>
          <p:nvPr/>
        </p:nvSpPr>
        <p:spPr>
          <a:xfrm>
            <a:off x="0" y="251487"/>
            <a:ext cx="1552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Image Suite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V4 MR10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A9462D3-78F8-4D7A-880F-6CA537A2BBCD}"/>
              </a:ext>
            </a:extLst>
          </p:cNvPr>
          <p:cNvGrpSpPr/>
          <p:nvPr/>
        </p:nvGrpSpPr>
        <p:grpSpPr>
          <a:xfrm>
            <a:off x="3958310" y="1320658"/>
            <a:ext cx="7312471" cy="1175656"/>
            <a:chOff x="4388307" y="1079499"/>
            <a:chExt cx="7312471" cy="11756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537AFB-DA0D-8756-C377-7B90CA04EE3F}"/>
                </a:ext>
              </a:extLst>
            </p:cNvPr>
            <p:cNvSpPr/>
            <p:nvPr/>
          </p:nvSpPr>
          <p:spPr>
            <a:xfrm>
              <a:off x="4635949" y="1221013"/>
              <a:ext cx="7064829" cy="10341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Supports the HP ARUBA IAP-505 AP</a:t>
              </a: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Allows selection of 36E and 149E</a:t>
              </a: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Enables the detector and console communicate with the most advance 802.11ac 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B70882D-703F-7A6C-1D97-5A461C5CCB98}"/>
                </a:ext>
              </a:extLst>
            </p:cNvPr>
            <p:cNvSpPr/>
            <p:nvPr/>
          </p:nvSpPr>
          <p:spPr>
            <a:xfrm>
              <a:off x="4388307" y="1079499"/>
              <a:ext cx="3415385" cy="283029"/>
            </a:xfrm>
            <a:prstGeom prst="roundRect">
              <a:avLst/>
            </a:prstGeom>
            <a:solidFill>
              <a:srgbClr val="EB8519"/>
            </a:solidFill>
            <a:ln>
              <a:solidFill>
                <a:srgbClr val="C16D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ARUBA AP Support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F09D012-8071-90AA-2647-356A4877C756}"/>
              </a:ext>
            </a:extLst>
          </p:cNvPr>
          <p:cNvGrpSpPr/>
          <p:nvPr/>
        </p:nvGrpSpPr>
        <p:grpSpPr>
          <a:xfrm>
            <a:off x="3958310" y="2746733"/>
            <a:ext cx="7312471" cy="1025070"/>
            <a:chOff x="4388307" y="2396668"/>
            <a:chExt cx="7312471" cy="10250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117C54-A011-3EB3-8305-D2CF1D8794F1}"/>
                </a:ext>
              </a:extLst>
            </p:cNvPr>
            <p:cNvSpPr/>
            <p:nvPr/>
          </p:nvSpPr>
          <p:spPr>
            <a:xfrm>
              <a:off x="4635949" y="2592610"/>
              <a:ext cx="7064829" cy="8291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Supports HONEYWELL XENON XP1950h Healthcare Scanner</a:t>
              </a: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Current scanner is end of life.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110B860-BCAE-6B7E-BE72-A78989E846BE}"/>
                </a:ext>
              </a:extLst>
            </p:cNvPr>
            <p:cNvSpPr/>
            <p:nvPr/>
          </p:nvSpPr>
          <p:spPr>
            <a:xfrm>
              <a:off x="4388307" y="2396668"/>
              <a:ext cx="4944839" cy="337458"/>
            </a:xfrm>
            <a:prstGeom prst="roundRect">
              <a:avLst/>
            </a:prstGeom>
            <a:solidFill>
              <a:srgbClr val="EB8519"/>
            </a:solidFill>
            <a:ln>
              <a:solidFill>
                <a:srgbClr val="C16D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Support for XENON XP1950h 1D Barcode Scanner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2F73420-E521-BDBB-C65B-50E7E6F19E57}"/>
              </a:ext>
            </a:extLst>
          </p:cNvPr>
          <p:cNvGrpSpPr/>
          <p:nvPr/>
        </p:nvGrpSpPr>
        <p:grpSpPr>
          <a:xfrm>
            <a:off x="3958310" y="4022222"/>
            <a:ext cx="7312471" cy="1097644"/>
            <a:chOff x="4388307" y="3617679"/>
            <a:chExt cx="7312471" cy="109764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78EE87-0579-1B05-08B4-A2231B71C246}"/>
                </a:ext>
              </a:extLst>
            </p:cNvPr>
            <p:cNvSpPr/>
            <p:nvPr/>
          </p:nvSpPr>
          <p:spPr>
            <a:xfrm>
              <a:off x="4635949" y="3759193"/>
              <a:ext cx="7064829" cy="9561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New language support for:</a:t>
              </a:r>
            </a:p>
            <a:p>
              <a:pPr marL="800100" lvl="1" indent="-342900">
                <a:buFont typeface="Symbol" panose="05050102010706020507" pitchFamily="18" charset="2"/>
                <a:buChar char=""/>
              </a:pPr>
              <a:r>
                <a:rPr lang="en-US" sz="14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Serbian</a:t>
              </a:r>
            </a:p>
            <a:p>
              <a:pPr marL="800100" lvl="1" indent="-342900">
                <a:buFont typeface="Symbol" panose="05050102010706020507" pitchFamily="18" charset="2"/>
                <a:buChar char=""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Indonesian</a:t>
              </a:r>
              <a:endParaRPr lang="en-US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8363178-1B23-5D9C-478F-AD071D17E672}"/>
                </a:ext>
              </a:extLst>
            </p:cNvPr>
            <p:cNvSpPr/>
            <p:nvPr/>
          </p:nvSpPr>
          <p:spPr>
            <a:xfrm>
              <a:off x="4388307" y="3617679"/>
              <a:ext cx="3415385" cy="283029"/>
            </a:xfrm>
            <a:prstGeom prst="roundRect">
              <a:avLst/>
            </a:prstGeom>
            <a:solidFill>
              <a:srgbClr val="EB8519"/>
            </a:solidFill>
            <a:ln>
              <a:solidFill>
                <a:srgbClr val="C16D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New Language Support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887E76-7070-47D4-72C5-1B4E8118E98E}"/>
              </a:ext>
            </a:extLst>
          </p:cNvPr>
          <p:cNvGrpSpPr/>
          <p:nvPr/>
        </p:nvGrpSpPr>
        <p:grpSpPr>
          <a:xfrm flipH="1">
            <a:off x="301711" y="2485463"/>
            <a:ext cx="2577933" cy="2577933"/>
            <a:chOff x="4063270" y="2367915"/>
            <a:chExt cx="4189922" cy="418992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A85BC4E-361B-E50E-573C-DFD78EA3E506}"/>
                </a:ext>
              </a:extLst>
            </p:cNvPr>
            <p:cNvGrpSpPr/>
            <p:nvPr/>
          </p:nvGrpSpPr>
          <p:grpSpPr>
            <a:xfrm>
              <a:off x="4063270" y="2367915"/>
              <a:ext cx="4189922" cy="4189922"/>
              <a:chOff x="5379895" y="1625602"/>
              <a:chExt cx="4762500" cy="4762500"/>
            </a:xfrm>
          </p:grpSpPr>
          <p:pic>
            <p:nvPicPr>
              <p:cNvPr id="23" name="Picture 2" descr="Image Suite Software">
                <a:extLst>
                  <a:ext uri="{FF2B5EF4-FFF2-40B4-BE49-F238E27FC236}">
                    <a16:creationId xmlns:a16="http://schemas.microsoft.com/office/drawing/2014/main" id="{1E6700B7-47BC-0862-CF4F-126B6AE766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9895" y="1625602"/>
                <a:ext cx="4762500" cy="476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0FE022D-A389-52E0-A1C8-9FA2C5921C15}"/>
                  </a:ext>
                </a:extLst>
              </p:cNvPr>
              <p:cNvGrpSpPr/>
              <p:nvPr/>
            </p:nvGrpSpPr>
            <p:grpSpPr>
              <a:xfrm>
                <a:off x="5900595" y="2095500"/>
                <a:ext cx="3378200" cy="3225800"/>
                <a:chOff x="5900595" y="2095500"/>
                <a:chExt cx="3378200" cy="3225800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8131069-CF2F-70F3-EA90-D6E7C98686B9}"/>
                    </a:ext>
                  </a:extLst>
                </p:cNvPr>
                <p:cNvSpPr/>
                <p:nvPr/>
              </p:nvSpPr>
              <p:spPr>
                <a:xfrm>
                  <a:off x="5900595" y="2095500"/>
                  <a:ext cx="3378200" cy="3225800"/>
                </a:xfrm>
                <a:custGeom>
                  <a:avLst/>
                  <a:gdLst>
                    <a:gd name="connsiteX0" fmla="*/ 165100 w 3378200"/>
                    <a:gd name="connsiteY0" fmla="*/ 838200 h 3225800"/>
                    <a:gd name="connsiteX1" fmla="*/ 0 w 3378200"/>
                    <a:gd name="connsiteY1" fmla="*/ 3136900 h 3225800"/>
                    <a:gd name="connsiteX2" fmla="*/ 3314700 w 3378200"/>
                    <a:gd name="connsiteY2" fmla="*/ 3225800 h 3225800"/>
                    <a:gd name="connsiteX3" fmla="*/ 3378200 w 3378200"/>
                    <a:gd name="connsiteY3" fmla="*/ 0 h 3225800"/>
                    <a:gd name="connsiteX4" fmla="*/ 165100 w 3378200"/>
                    <a:gd name="connsiteY4" fmla="*/ 838200 h 322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8200" h="3225800">
                      <a:moveTo>
                        <a:pt x="165100" y="838200"/>
                      </a:moveTo>
                      <a:lnTo>
                        <a:pt x="0" y="3136900"/>
                      </a:lnTo>
                      <a:lnTo>
                        <a:pt x="3314700" y="3225800"/>
                      </a:lnTo>
                      <a:lnTo>
                        <a:pt x="3378200" y="0"/>
                      </a:lnTo>
                      <a:lnTo>
                        <a:pt x="165100" y="83820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4DD32D93-3BF9-8FA2-EA70-B466508A3A6A}"/>
                    </a:ext>
                  </a:extLst>
                </p:cNvPr>
                <p:cNvGrpSpPr/>
                <p:nvPr/>
              </p:nvGrpSpPr>
              <p:grpSpPr>
                <a:xfrm>
                  <a:off x="6426200" y="2782357"/>
                  <a:ext cx="2326990" cy="2323573"/>
                  <a:chOff x="6426200" y="2782357"/>
                  <a:chExt cx="2326990" cy="2323573"/>
                </a:xfrm>
              </p:grpSpPr>
              <p:sp>
                <p:nvSpPr>
                  <p:cNvPr id="27" name="Freeform: Shape 26" descr="Single gear with solid fill">
                    <a:extLst>
                      <a:ext uri="{FF2B5EF4-FFF2-40B4-BE49-F238E27FC236}">
                        <a16:creationId xmlns:a16="http://schemas.microsoft.com/office/drawing/2014/main" id="{27C2E1D4-4B34-A871-D123-D13062C7F84A}"/>
                      </a:ext>
                    </a:extLst>
                  </p:cNvPr>
                  <p:cNvSpPr/>
                  <p:nvPr/>
                </p:nvSpPr>
                <p:spPr>
                  <a:xfrm>
                    <a:off x="6426200" y="2782357"/>
                    <a:ext cx="2326990" cy="2323573"/>
                  </a:xfrm>
                  <a:custGeom>
                    <a:avLst/>
                    <a:gdLst>
                      <a:gd name="connsiteX0" fmla="*/ 1358371 w 2720737"/>
                      <a:gd name="connsiteY0" fmla="*/ 609071 h 2716742"/>
                      <a:gd name="connsiteX1" fmla="*/ 609071 w 2720737"/>
                      <a:gd name="connsiteY1" fmla="*/ 1358371 h 2716742"/>
                      <a:gd name="connsiteX2" fmla="*/ 1358371 w 2720737"/>
                      <a:gd name="connsiteY2" fmla="*/ 2107671 h 2716742"/>
                      <a:gd name="connsiteX3" fmla="*/ 2107671 w 2720737"/>
                      <a:gd name="connsiteY3" fmla="*/ 1358371 h 2716742"/>
                      <a:gd name="connsiteX4" fmla="*/ 1358371 w 2720737"/>
                      <a:gd name="connsiteY4" fmla="*/ 609071 h 2716742"/>
                      <a:gd name="connsiteX5" fmla="*/ 1198563 w 2720737"/>
                      <a:gd name="connsiteY5" fmla="*/ 0 h 2716742"/>
                      <a:gd name="connsiteX6" fmla="*/ 1518179 w 2720737"/>
                      <a:gd name="connsiteY6" fmla="*/ 0 h 2716742"/>
                      <a:gd name="connsiteX7" fmla="*/ 1654016 w 2720737"/>
                      <a:gd name="connsiteY7" fmla="*/ 279665 h 2716742"/>
                      <a:gd name="connsiteX8" fmla="*/ 1905714 w 2720737"/>
                      <a:gd name="connsiteY8" fmla="*/ 383540 h 2716742"/>
                      <a:gd name="connsiteX9" fmla="*/ 2205355 w 2720737"/>
                      <a:gd name="connsiteY9" fmla="*/ 283660 h 2716742"/>
                      <a:gd name="connsiteX10" fmla="*/ 2433082 w 2720737"/>
                      <a:gd name="connsiteY10" fmla="*/ 511387 h 2716742"/>
                      <a:gd name="connsiteX11" fmla="*/ 2333202 w 2720737"/>
                      <a:gd name="connsiteY11" fmla="*/ 811027 h 2716742"/>
                      <a:gd name="connsiteX12" fmla="*/ 2437077 w 2720737"/>
                      <a:gd name="connsiteY12" fmla="*/ 1058730 h 2716742"/>
                      <a:gd name="connsiteX13" fmla="*/ 2720737 w 2720737"/>
                      <a:gd name="connsiteY13" fmla="*/ 1194567 h 2716742"/>
                      <a:gd name="connsiteX14" fmla="*/ 2720737 w 2720737"/>
                      <a:gd name="connsiteY14" fmla="*/ 1514184 h 2716742"/>
                      <a:gd name="connsiteX15" fmla="*/ 2441072 w 2720737"/>
                      <a:gd name="connsiteY15" fmla="*/ 1654016 h 2716742"/>
                      <a:gd name="connsiteX16" fmla="*/ 2337197 w 2720737"/>
                      <a:gd name="connsiteY16" fmla="*/ 1905714 h 2716742"/>
                      <a:gd name="connsiteX17" fmla="*/ 2437077 w 2720737"/>
                      <a:gd name="connsiteY17" fmla="*/ 2205355 h 2716742"/>
                      <a:gd name="connsiteX18" fmla="*/ 2209350 w 2720737"/>
                      <a:gd name="connsiteY18" fmla="*/ 2433082 h 2716742"/>
                      <a:gd name="connsiteX19" fmla="*/ 1909710 w 2720737"/>
                      <a:gd name="connsiteY19" fmla="*/ 2333202 h 2716742"/>
                      <a:gd name="connsiteX20" fmla="*/ 1662007 w 2720737"/>
                      <a:gd name="connsiteY20" fmla="*/ 2437077 h 2716742"/>
                      <a:gd name="connsiteX21" fmla="*/ 1522174 w 2720737"/>
                      <a:gd name="connsiteY21" fmla="*/ 2716742 h 2716742"/>
                      <a:gd name="connsiteX22" fmla="*/ 1202558 w 2720737"/>
                      <a:gd name="connsiteY22" fmla="*/ 2716742 h 2716742"/>
                      <a:gd name="connsiteX23" fmla="*/ 1062725 w 2720737"/>
                      <a:gd name="connsiteY23" fmla="*/ 2437077 h 2716742"/>
                      <a:gd name="connsiteX24" fmla="*/ 811027 w 2720737"/>
                      <a:gd name="connsiteY24" fmla="*/ 2333202 h 2716742"/>
                      <a:gd name="connsiteX25" fmla="*/ 511387 w 2720737"/>
                      <a:gd name="connsiteY25" fmla="*/ 2433082 h 2716742"/>
                      <a:gd name="connsiteX26" fmla="*/ 283660 w 2720737"/>
                      <a:gd name="connsiteY26" fmla="*/ 2205355 h 2716742"/>
                      <a:gd name="connsiteX27" fmla="*/ 383540 w 2720737"/>
                      <a:gd name="connsiteY27" fmla="*/ 1905714 h 2716742"/>
                      <a:gd name="connsiteX28" fmla="*/ 279665 w 2720737"/>
                      <a:gd name="connsiteY28" fmla="*/ 1658012 h 2716742"/>
                      <a:gd name="connsiteX29" fmla="*/ 0 w 2720737"/>
                      <a:gd name="connsiteY29" fmla="*/ 1518179 h 2716742"/>
                      <a:gd name="connsiteX30" fmla="*/ 0 w 2720737"/>
                      <a:gd name="connsiteY30" fmla="*/ 1198563 h 2716742"/>
                      <a:gd name="connsiteX31" fmla="*/ 279665 w 2720737"/>
                      <a:gd name="connsiteY31" fmla="*/ 1062725 h 2716742"/>
                      <a:gd name="connsiteX32" fmla="*/ 383540 w 2720737"/>
                      <a:gd name="connsiteY32" fmla="*/ 811027 h 2716742"/>
                      <a:gd name="connsiteX33" fmla="*/ 283660 w 2720737"/>
                      <a:gd name="connsiteY33" fmla="*/ 511387 h 2716742"/>
                      <a:gd name="connsiteX34" fmla="*/ 511387 w 2720737"/>
                      <a:gd name="connsiteY34" fmla="*/ 283660 h 2716742"/>
                      <a:gd name="connsiteX35" fmla="*/ 811027 w 2720737"/>
                      <a:gd name="connsiteY35" fmla="*/ 383540 h 2716742"/>
                      <a:gd name="connsiteX36" fmla="*/ 1058730 w 2720737"/>
                      <a:gd name="connsiteY36" fmla="*/ 279665 h 2716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2720737" h="2716742">
                        <a:moveTo>
                          <a:pt x="1358371" y="609071"/>
                        </a:moveTo>
                        <a:cubicBezTo>
                          <a:pt x="944544" y="609071"/>
                          <a:pt x="609071" y="944544"/>
                          <a:pt x="609071" y="1358371"/>
                        </a:cubicBezTo>
                        <a:cubicBezTo>
                          <a:pt x="609071" y="1772198"/>
                          <a:pt x="944544" y="2107671"/>
                          <a:pt x="1358371" y="2107671"/>
                        </a:cubicBezTo>
                        <a:cubicBezTo>
                          <a:pt x="1772198" y="2107671"/>
                          <a:pt x="2107671" y="1772198"/>
                          <a:pt x="2107671" y="1358371"/>
                        </a:cubicBezTo>
                        <a:cubicBezTo>
                          <a:pt x="2107671" y="944544"/>
                          <a:pt x="1772198" y="609071"/>
                          <a:pt x="1358371" y="609071"/>
                        </a:cubicBezTo>
                        <a:close/>
                        <a:moveTo>
                          <a:pt x="1198563" y="0"/>
                        </a:moveTo>
                        <a:lnTo>
                          <a:pt x="1518179" y="0"/>
                        </a:lnTo>
                        <a:lnTo>
                          <a:pt x="1654016" y="279665"/>
                        </a:lnTo>
                        <a:cubicBezTo>
                          <a:pt x="1741911" y="303636"/>
                          <a:pt x="1825810" y="339593"/>
                          <a:pt x="1905714" y="383540"/>
                        </a:cubicBezTo>
                        <a:lnTo>
                          <a:pt x="2205355" y="283660"/>
                        </a:lnTo>
                        <a:lnTo>
                          <a:pt x="2433082" y="511387"/>
                        </a:lnTo>
                        <a:lnTo>
                          <a:pt x="2333202" y="811027"/>
                        </a:lnTo>
                        <a:cubicBezTo>
                          <a:pt x="2377149" y="886936"/>
                          <a:pt x="2413106" y="970836"/>
                          <a:pt x="2437077" y="1058730"/>
                        </a:cubicBezTo>
                        <a:lnTo>
                          <a:pt x="2720737" y="1194567"/>
                        </a:lnTo>
                        <a:lnTo>
                          <a:pt x="2720737" y="1514184"/>
                        </a:lnTo>
                        <a:lnTo>
                          <a:pt x="2441072" y="1654016"/>
                        </a:lnTo>
                        <a:cubicBezTo>
                          <a:pt x="2417101" y="1741911"/>
                          <a:pt x="2381144" y="1825810"/>
                          <a:pt x="2337197" y="1905714"/>
                        </a:cubicBezTo>
                        <a:lnTo>
                          <a:pt x="2437077" y="2205355"/>
                        </a:lnTo>
                        <a:lnTo>
                          <a:pt x="2209350" y="2433082"/>
                        </a:lnTo>
                        <a:lnTo>
                          <a:pt x="1909710" y="2333202"/>
                        </a:lnTo>
                        <a:cubicBezTo>
                          <a:pt x="1833801" y="2377149"/>
                          <a:pt x="1749901" y="2413106"/>
                          <a:pt x="1662007" y="2437077"/>
                        </a:cubicBezTo>
                        <a:lnTo>
                          <a:pt x="1522174" y="2716742"/>
                        </a:lnTo>
                        <a:lnTo>
                          <a:pt x="1202558" y="2716742"/>
                        </a:lnTo>
                        <a:lnTo>
                          <a:pt x="1062725" y="2437077"/>
                        </a:lnTo>
                        <a:cubicBezTo>
                          <a:pt x="974831" y="2413106"/>
                          <a:pt x="890931" y="2377149"/>
                          <a:pt x="811027" y="2333202"/>
                        </a:cubicBezTo>
                        <a:lnTo>
                          <a:pt x="511387" y="2433082"/>
                        </a:lnTo>
                        <a:lnTo>
                          <a:pt x="283660" y="2205355"/>
                        </a:lnTo>
                        <a:lnTo>
                          <a:pt x="383540" y="1905714"/>
                        </a:lnTo>
                        <a:cubicBezTo>
                          <a:pt x="339593" y="1829805"/>
                          <a:pt x="303636" y="1745906"/>
                          <a:pt x="279665" y="1658012"/>
                        </a:cubicBezTo>
                        <a:lnTo>
                          <a:pt x="0" y="1518179"/>
                        </a:lnTo>
                        <a:lnTo>
                          <a:pt x="0" y="1198563"/>
                        </a:lnTo>
                        <a:lnTo>
                          <a:pt x="279665" y="1062725"/>
                        </a:lnTo>
                        <a:cubicBezTo>
                          <a:pt x="303636" y="974831"/>
                          <a:pt x="339593" y="890931"/>
                          <a:pt x="383540" y="811027"/>
                        </a:cubicBezTo>
                        <a:lnTo>
                          <a:pt x="283660" y="511387"/>
                        </a:lnTo>
                        <a:lnTo>
                          <a:pt x="511387" y="283660"/>
                        </a:lnTo>
                        <a:lnTo>
                          <a:pt x="811027" y="383540"/>
                        </a:lnTo>
                        <a:cubicBezTo>
                          <a:pt x="886936" y="339593"/>
                          <a:pt x="970836" y="303636"/>
                          <a:pt x="1058730" y="279665"/>
                        </a:cubicBezTo>
                        <a:close/>
                      </a:path>
                    </a:pathLst>
                  </a:custGeom>
                  <a:solidFill>
                    <a:srgbClr val="EB8519"/>
                  </a:solidFill>
                  <a:ln w="3988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2D44118B-5C09-1F2E-D1AD-B37A73F6FBC8}"/>
                      </a:ext>
                    </a:extLst>
                  </p:cNvPr>
                  <p:cNvSpPr/>
                  <p:nvPr/>
                </p:nvSpPr>
                <p:spPr>
                  <a:xfrm>
                    <a:off x="6859445" y="3213893"/>
                    <a:ext cx="1460500" cy="14605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pic>
          <p:nvPicPr>
            <p:cNvPr id="22" name="Graphic 21" descr="Repeat with solid fill">
              <a:extLst>
                <a:ext uri="{FF2B5EF4-FFF2-40B4-BE49-F238E27FC236}">
                  <a16:creationId xmlns:a16="http://schemas.microsoft.com/office/drawing/2014/main" id="{DA0DBC56-B764-BC54-21B6-6C707480B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886079" flipH="1">
              <a:off x="5406222" y="3827870"/>
              <a:ext cx="1149957" cy="1149957"/>
            </a:xfrm>
            <a:prstGeom prst="rect">
              <a:avLst/>
            </a:prstGeom>
          </p:spPr>
        </p:pic>
      </p:grp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E63A0210-9A40-AE9E-ABF3-9E211FC950E4}"/>
              </a:ext>
            </a:extLst>
          </p:cNvPr>
          <p:cNvCxnSpPr>
            <a:cxnSpLocks/>
            <a:stCxn id="28" idx="0"/>
          </p:cNvCxnSpPr>
          <p:nvPr/>
        </p:nvCxnSpPr>
        <p:spPr>
          <a:xfrm rot="5400000" flipH="1" flipV="1">
            <a:off x="1873529" y="1260423"/>
            <a:ext cx="1894735" cy="2274827"/>
          </a:xfrm>
          <a:prstGeom prst="bentConnector2">
            <a:avLst/>
          </a:prstGeom>
          <a:ln w="19050">
            <a:solidFill>
              <a:srgbClr val="EB85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6732A679-BD48-BB78-B643-E9D8DB1AD262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1993139" y="2915462"/>
            <a:ext cx="1965171" cy="547169"/>
          </a:xfrm>
          <a:prstGeom prst="bentConnector3">
            <a:avLst>
              <a:gd name="adj1" fmla="val 50000"/>
            </a:avLst>
          </a:prstGeom>
          <a:ln w="19050">
            <a:solidFill>
              <a:srgbClr val="EB85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140D3093-6612-3309-798D-8AC38AD4D8DA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2078766" y="3900115"/>
            <a:ext cx="1879544" cy="263622"/>
          </a:xfrm>
          <a:prstGeom prst="bentConnector3">
            <a:avLst>
              <a:gd name="adj1" fmla="val 50000"/>
            </a:avLst>
          </a:prstGeom>
          <a:ln w="19050">
            <a:solidFill>
              <a:srgbClr val="EB85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4868D874-93A8-013D-E75A-2A11D84131CF}"/>
              </a:ext>
            </a:extLst>
          </p:cNvPr>
          <p:cNvCxnSpPr>
            <a:cxnSpLocks/>
            <a:stCxn id="28" idx="4"/>
          </p:cNvCxnSpPr>
          <p:nvPr/>
        </p:nvCxnSpPr>
        <p:spPr>
          <a:xfrm rot="16200000" flipH="1">
            <a:off x="2132880" y="3686371"/>
            <a:ext cx="1376032" cy="2274827"/>
          </a:xfrm>
          <a:prstGeom prst="bentConnector2">
            <a:avLst/>
          </a:prstGeom>
          <a:ln w="19050">
            <a:solidFill>
              <a:srgbClr val="EB85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10A203C-13AD-1911-8EE7-66F336238AAE}"/>
              </a:ext>
            </a:extLst>
          </p:cNvPr>
          <p:cNvSpPr/>
          <p:nvPr/>
        </p:nvSpPr>
        <p:spPr>
          <a:xfrm flipH="1">
            <a:off x="1276892" y="3345202"/>
            <a:ext cx="790566" cy="79056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Graphic 34" descr="Repeat with solid fill">
            <a:extLst>
              <a:ext uri="{FF2B5EF4-FFF2-40B4-BE49-F238E27FC236}">
                <a16:creationId xmlns:a16="http://schemas.microsoft.com/office/drawing/2014/main" id="{6A2EBF94-FA0B-4055-50F0-ED8B075EB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713921">
            <a:off x="1334524" y="3383728"/>
            <a:ext cx="707534" cy="70753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6BCFF51-DB80-D252-E884-0A123BCF4A61}"/>
              </a:ext>
            </a:extLst>
          </p:cNvPr>
          <p:cNvGrpSpPr/>
          <p:nvPr/>
        </p:nvGrpSpPr>
        <p:grpSpPr>
          <a:xfrm>
            <a:off x="3958310" y="5380095"/>
            <a:ext cx="7312471" cy="643169"/>
            <a:chOff x="5423080" y="4937581"/>
            <a:chExt cx="7312471" cy="64316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474EF9-7B25-607C-52A8-A6E385CE0396}"/>
                </a:ext>
              </a:extLst>
            </p:cNvPr>
            <p:cNvSpPr/>
            <p:nvPr/>
          </p:nvSpPr>
          <p:spPr>
            <a:xfrm>
              <a:off x="5670722" y="5133524"/>
              <a:ext cx="7064829" cy="4472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Updated to support new mammography image field changes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D0F64D9-E6F6-83AF-6278-5B22A99E097A}"/>
                </a:ext>
              </a:extLst>
            </p:cNvPr>
            <p:cNvSpPr/>
            <p:nvPr/>
          </p:nvSpPr>
          <p:spPr>
            <a:xfrm>
              <a:off x="5423080" y="4937581"/>
              <a:ext cx="3614957" cy="337458"/>
            </a:xfrm>
            <a:prstGeom prst="roundRect">
              <a:avLst/>
            </a:prstGeom>
            <a:solidFill>
              <a:srgbClr val="EB8519"/>
            </a:solidFill>
            <a:ln>
              <a:solidFill>
                <a:srgbClr val="C16D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Image Recovery Utility Version 2.8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629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0" y="268514"/>
            <a:ext cx="1537615" cy="63209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274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Classic CR Mammography Enhancements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1563BF-20F2-56ED-68DE-E94267F7579E}"/>
              </a:ext>
            </a:extLst>
          </p:cNvPr>
          <p:cNvSpPr txBox="1"/>
          <p:nvPr/>
        </p:nvSpPr>
        <p:spPr>
          <a:xfrm>
            <a:off x="2999874" y="1779224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öhne"/>
              </a:rPr>
              <a:t>The MR10 update features significant mammography enhancements, squarely addressing customer concerns, elevating image quality, streamlining workflow processes, and effectively narrowing the gap with other software versions.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4F48C8-D83D-6C46-CF73-887F3D0C6BC0}"/>
              </a:ext>
            </a:extLst>
          </p:cNvPr>
          <p:cNvSpPr txBox="1"/>
          <p:nvPr/>
        </p:nvSpPr>
        <p:spPr>
          <a:xfrm>
            <a:off x="4541506" y="3522168"/>
            <a:ext cx="7247022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0563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Advanced Image Quality</a:t>
            </a:r>
          </a:p>
          <a:p>
            <a:pPr marL="1082675" lvl="3" indent="-34290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1035050" algn="l"/>
              </a:tabLst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Enable Eclipse to look type selection and the default setting</a:t>
            </a:r>
            <a:endParaRPr lang="en-US" altLang="zh-CN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082675" lvl="3" indent="-34290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1035050" algn="l"/>
              </a:tabLst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Extended slide range for image tuning</a:t>
            </a:r>
          </a:p>
          <a:p>
            <a:pPr marL="1082675" lvl="3" indent="-34290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1035050" algn="l"/>
              </a:tabLst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Enable skin line and width tuning</a:t>
            </a:r>
          </a:p>
          <a:p>
            <a:pPr marL="1082675" lvl="3" indent="-34290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1035050" algn="l"/>
              </a:tabLst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Enhanced implant image algorithms</a:t>
            </a:r>
          </a:p>
          <a:p>
            <a:pPr marL="690563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 Format Print Settings</a:t>
            </a:r>
          </a:p>
          <a:p>
            <a:pPr marL="690563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Remove the laterality (left/right) from the view name</a:t>
            </a:r>
          </a:p>
          <a:p>
            <a:pPr marL="690563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Auto-orientation of Mammography image (left views)</a:t>
            </a:r>
          </a:p>
          <a:p>
            <a:pPr marL="690563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Pre-set default Mammography Procedures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A6A4373-65F5-8C6E-6F7C-9E6729261478}"/>
              </a:ext>
            </a:extLst>
          </p:cNvPr>
          <p:cNvSpPr txBox="1">
            <a:spLocks/>
          </p:cNvSpPr>
          <p:nvPr/>
        </p:nvSpPr>
        <p:spPr bwMode="auto">
          <a:xfrm>
            <a:off x="2441074" y="1162755"/>
            <a:ext cx="75438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defRPr sz="2400" baseline="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63539" indent="-311143" algn="l" rtl="0" fontAlgn="ctr">
              <a:spcBef>
                <a:spcPct val="0"/>
              </a:spcBef>
              <a:spcAft>
                <a:spcPts val="800"/>
              </a:spcAft>
              <a:buClr>
                <a:schemeClr val="bg1"/>
              </a:buClr>
              <a:buSzPct val="150000"/>
              <a:buFont typeface="Arial" pitchFamily="34" charset="0"/>
              <a:buChar char="•"/>
              <a:defRPr sz="2400" baseline="0">
                <a:solidFill>
                  <a:srgbClr val="FFFFFF"/>
                </a:solidFill>
                <a:latin typeface="+mj-lt"/>
                <a:cs typeface="+mn-cs"/>
              </a:defRPr>
            </a:lvl2pPr>
            <a:lvl3pPr marL="764098" indent="-300559" algn="l" rtl="0" fontAlgn="ctr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–"/>
              <a:defRPr>
                <a:solidFill>
                  <a:srgbClr val="FFFFFF"/>
                </a:solidFill>
                <a:latin typeface="+mj-lt"/>
                <a:cs typeface="+mn-cs"/>
              </a:defRPr>
            </a:lvl3pPr>
            <a:lvl4pPr marL="1073124" indent="-304792" algn="l" rtl="0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2133">
                <a:solidFill>
                  <a:srgbClr val="FFFFFF"/>
                </a:solidFill>
                <a:latin typeface="+mj-lt"/>
                <a:cs typeface="Microsoft Sans Serif" pitchFamily="34" charset="0"/>
              </a:defRPr>
            </a:lvl4pPr>
            <a:lvl5pPr marL="1377916" indent="-304792" algn="l" rtl="0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»"/>
              <a:defRPr sz="2133">
                <a:solidFill>
                  <a:srgbClr val="FFFFFF"/>
                </a:solidFill>
                <a:latin typeface="+mj-lt"/>
                <a:cs typeface="Microsoft Sans Serif" pitchFamily="34" charset="0"/>
              </a:defRPr>
            </a:lvl5pPr>
            <a:lvl6pPr marL="2578036" indent="-30055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Helvetica" pitchFamily="34" charset="0"/>
                <a:cs typeface="Microsoft Sans Serif" pitchFamily="34" charset="0"/>
              </a:defRPr>
            </a:lvl6pPr>
            <a:lvl7pPr marL="3187620" indent="-30055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Helvetica" pitchFamily="34" charset="0"/>
                <a:cs typeface="Microsoft Sans Serif" pitchFamily="34" charset="0"/>
              </a:defRPr>
            </a:lvl7pPr>
            <a:lvl8pPr marL="3797205" indent="-30055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Helvetica" pitchFamily="34" charset="0"/>
                <a:cs typeface="Microsoft Sans Serif" pitchFamily="34" charset="0"/>
              </a:defRPr>
            </a:lvl8pPr>
            <a:lvl9pPr marL="4406790" indent="-30055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33">
                <a:solidFill>
                  <a:schemeClr val="tx1"/>
                </a:solidFill>
                <a:latin typeface="Helvetica" pitchFamily="34" charset="0"/>
                <a:cs typeface="Microsoft Sans Serif" pitchFamily="34" charset="0"/>
              </a:defRPr>
            </a:lvl9pPr>
          </a:lstStyle>
          <a:p>
            <a:r>
              <a:rPr lang="en-US" sz="3200" b="1" kern="0" dirty="0">
                <a:solidFill>
                  <a:schemeClr val="tx1"/>
                </a:solidFill>
              </a:rPr>
              <a:t>Closing the Gap to DirectView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8B6F64-3BA5-A8C4-BFA9-9D99298E6864}"/>
              </a:ext>
            </a:extLst>
          </p:cNvPr>
          <p:cNvSpPr txBox="1"/>
          <p:nvPr/>
        </p:nvSpPr>
        <p:spPr>
          <a:xfrm>
            <a:off x="0" y="251487"/>
            <a:ext cx="1552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Image Suite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V4 MR10</a:t>
            </a:r>
          </a:p>
        </p:txBody>
      </p:sp>
      <p:pic>
        <p:nvPicPr>
          <p:cNvPr id="5" name="Picture 4" descr="A machine with a screen and a computer&#10;&#10;Description automatically generated with medium confidence">
            <a:extLst>
              <a:ext uri="{FF2B5EF4-FFF2-40B4-BE49-F238E27FC236}">
                <a16:creationId xmlns:a16="http://schemas.microsoft.com/office/drawing/2014/main" id="{699BC169-A4C2-891B-D8A5-59D463BB2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4" y="927101"/>
            <a:ext cx="4318922" cy="54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0" y="268514"/>
            <a:ext cx="1537615" cy="63209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274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Resolved Issues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08C0B-0C9E-04D7-C90B-0BA3619F15E7}"/>
              </a:ext>
            </a:extLst>
          </p:cNvPr>
          <p:cNvSpPr txBox="1"/>
          <p:nvPr/>
        </p:nvSpPr>
        <p:spPr>
          <a:xfrm>
            <a:off x="0" y="251487"/>
            <a:ext cx="1552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Image Suite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V4 MR10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525EFB-DC40-56E8-CB6B-6F85CF5000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150807"/>
              </p:ext>
            </p:extLst>
          </p:nvPr>
        </p:nvGraphicFramePr>
        <p:xfrm>
          <a:off x="1752979" y="1107899"/>
          <a:ext cx="6602745" cy="544530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746645">
                  <a:extLst>
                    <a:ext uri="{9D8B030D-6E8A-4147-A177-3AD203B41FA5}">
                      <a16:colId xmlns:a16="http://schemas.microsoft.com/office/drawing/2014/main" val="4096186955"/>
                    </a:ext>
                  </a:extLst>
                </a:gridCol>
                <a:gridCol w="5856100">
                  <a:extLst>
                    <a:ext uri="{9D8B030D-6E8A-4147-A177-3AD203B41FA5}">
                      <a16:colId xmlns:a16="http://schemas.microsoft.com/office/drawing/2014/main" val="2036668994"/>
                    </a:ext>
                  </a:extLst>
                </a:gridCol>
              </a:tblGrid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</a:rPr>
                        <a:t>ADO ID</a:t>
                      </a:r>
                      <a:endParaRPr lang="en-US" sz="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>
                    <a:solidFill>
                      <a:srgbClr val="EB8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</a:rPr>
                        <a:t> Description</a:t>
                      </a:r>
                      <a:endParaRPr lang="en-US" sz="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>
                    <a:solidFill>
                      <a:srgbClr val="EB85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895693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536094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Comma symbol is displayed after the Patient Name in the Print Panel and Film.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1531878308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578384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Image Suite does not block the auto-update OS on MR9 with Win11.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675947608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579960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Preview image displayed in small size; it should be fit to window.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1523171391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579962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The black surround mask cannot be applied after cropping the image.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2139356403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580513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Two drive icons on desktop need to delete after install completed.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2885704751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584778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There will be one error message displayed when upgrade MR8 (applied the Hotfix4022).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3436615625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585215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The off-line studies are not accessible.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4102042338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587443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If user changes nothing on the patient edit page but click the “Save” button then there is an editing record.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600972406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587544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IS service has to be re-registered manually sometimes after upgrading to V4MR9.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2979451831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589000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The tool measure from horizontal which does not change color.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4042325274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590473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Image Suite cannot load DICOM image with (0010,2201),(0010,2203) or (0010,2292)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1021922233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595884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"Detector Integration Manager" service stops by itself intermittently - Lots of DIP logs.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1890398323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597688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[MR9] Unable to open URL Link via Microsoft Edge (MiniPACS) when more than 20 images.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776705771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606320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After fine rotation then BSM will cause the annotation changing location at the Mini PACS.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3991533539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36233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Enh: Need a function to delete all processing jobs on delivery status page.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41683559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37047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Enh: Optimize Image Suite Image recovery tool for scheduled uninterrupted operation.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1346431261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40501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Enh: Customer needs to archive image to a new USB again if the first USB is broken 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2992947353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546994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Enh: There will be series description in the image list on Web PACS.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4254366075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575896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Enh: Extend the image type’s scope to support more images to display scout line.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2372528099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577332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Enh: Support "auto-complete list" for Patient ID field.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2361977730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586819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Enh: Do not pop up the prompt to add DR when they are only using CR System.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889904919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587105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Enh: Be able to auto delete when ending study.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968054681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594114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Enh: System configuration option does not exist in the drop down list when user is not Admin.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1559241664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605669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Enh: Error message pops up when launching Ultralite with “Core Isolation&gt;Memory Integrity’” is enabled.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2779025661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608563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Enh: Reduce or avoid LLI image indication in the stitching place.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1078138032"/>
                  </a:ext>
                </a:extLst>
              </a:tr>
              <a:tr h="1505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609501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50" dirty="0">
                          <a:effectLst/>
                        </a:rPr>
                        <a:t>Enh: Force jump back to worklist after clicking “End Study”, instead of opening another patient’s folder.</a:t>
                      </a:r>
                      <a:endParaRPr lang="en-US" sz="8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10" marR="36210" marT="36210" marB="36210"/>
                </a:tc>
                <a:extLst>
                  <a:ext uri="{0D108BD9-81ED-4DB2-BD59-A6C34878D82A}">
                    <a16:rowId xmlns:a16="http://schemas.microsoft.com/office/drawing/2014/main" val="152495679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6E20DC5-57C8-A7D6-B1E5-1A6ABDAC0914}"/>
              </a:ext>
            </a:extLst>
          </p:cNvPr>
          <p:cNvSpPr txBox="1"/>
          <p:nvPr/>
        </p:nvSpPr>
        <p:spPr>
          <a:xfrm>
            <a:off x="8449487" y="1107899"/>
            <a:ext cx="344822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See Service Bulletin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382911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0" y="268514"/>
            <a:ext cx="1537615" cy="63209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274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Known Constraints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08C0B-0C9E-04D7-C90B-0BA3619F15E7}"/>
              </a:ext>
            </a:extLst>
          </p:cNvPr>
          <p:cNvSpPr txBox="1"/>
          <p:nvPr/>
        </p:nvSpPr>
        <p:spPr>
          <a:xfrm>
            <a:off x="0" y="251487"/>
            <a:ext cx="1552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Image Suite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V4 MR10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40AF5E5-6E1C-06D6-5300-F38DF8EAF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12564"/>
              </p:ext>
            </p:extLst>
          </p:nvPr>
        </p:nvGraphicFramePr>
        <p:xfrm>
          <a:off x="1728799" y="1241272"/>
          <a:ext cx="9948195" cy="2692400"/>
        </p:xfrm>
        <a:graphic>
          <a:graphicData uri="http://schemas.openxmlformats.org/drawingml/2006/table">
            <a:tbl>
              <a:tblPr bandRow="1">
                <a:tableStyleId>{0E3FDE45-AF77-4B5C-9715-49D594BDF05E}</a:tableStyleId>
              </a:tblPr>
              <a:tblGrid>
                <a:gridCol w="1403284">
                  <a:extLst>
                    <a:ext uri="{9D8B030D-6E8A-4147-A177-3AD203B41FA5}">
                      <a16:colId xmlns:a16="http://schemas.microsoft.com/office/drawing/2014/main" val="993936939"/>
                    </a:ext>
                  </a:extLst>
                </a:gridCol>
                <a:gridCol w="8544911">
                  <a:extLst>
                    <a:ext uri="{9D8B030D-6E8A-4147-A177-3AD203B41FA5}">
                      <a16:colId xmlns:a16="http://schemas.microsoft.com/office/drawing/2014/main" val="35319044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ADO ID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rgbClr val="EB8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rgbClr val="EB85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1435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589498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CR Diagnostics on Utility Center screen cannot be loaded on Microsoft Edge and Chrome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363534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517859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V4MR9 upgrade package and the full installer does not install the WINDOWS EDGE browser successfully on WINDOWS 10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46550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592807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WINDOWS asked restart during upgrading on Windows 11, then database not matching message pops up after PC restarts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6597617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612233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 warning message might pop up reminding user to install the .NETFramework 4.7.1 on Upgrade from MR9 to MR10-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466171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612233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 warning message might pop up reminding user to install the .NETFramework 4.7.1 on Upgrade from MR9 to MR10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7899962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603699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Timeout message 1850004 pops up when acquiring image while the AP signal has 50 %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3622156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????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V4MR10 with a Focus HD 35/43 detector supports ONLY 40 lp/cm and 80 lp/cm Grids.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633666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636277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System reminds you of updating the firmware when connected to a Vita Flex Scanner with firmware 1.48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2663649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604516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“The auto stitched image looks badly for some LLI images” – 604756 and “The stitched image depends on the order of exposure”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84149264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7D1F924-E832-79A2-D481-877B99A8C51F}"/>
              </a:ext>
            </a:extLst>
          </p:cNvPr>
          <p:cNvSpPr txBox="1"/>
          <p:nvPr/>
        </p:nvSpPr>
        <p:spPr>
          <a:xfrm>
            <a:off x="1728799" y="4063177"/>
            <a:ext cx="403680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See Service Bulletin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33131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0167-9224-F67D-D4BB-1AD4E29E06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Compatibility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BFC870-9EB0-FDAF-1237-BFB6E8153F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70826-6728-B180-480D-25B337F597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CE47E15A-B572-49DB-8BB2-0C7F9AB1C25B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4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85ADCA-8829-64B2-94A9-87197E334CC1}"/>
              </a:ext>
            </a:extLst>
          </p:cNvPr>
          <p:cNvSpPr/>
          <p:nvPr/>
        </p:nvSpPr>
        <p:spPr>
          <a:xfrm>
            <a:off x="0" y="268514"/>
            <a:ext cx="1537615" cy="63209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BBA90-5505-F862-9816-1EC755C1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274" y="304801"/>
            <a:ext cx="11582400" cy="622300"/>
          </a:xfrm>
        </p:spPr>
        <p:txBody>
          <a:bodyPr>
            <a:normAutofit fontScale="90000"/>
          </a:bodyPr>
          <a:lstStyle/>
          <a:p>
            <a:r>
              <a:rPr lang="en-US" dirty="0"/>
              <a:t>Compatibility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08C0B-0C9E-04D7-C90B-0BA3619F15E7}"/>
              </a:ext>
            </a:extLst>
          </p:cNvPr>
          <p:cNvSpPr txBox="1"/>
          <p:nvPr/>
        </p:nvSpPr>
        <p:spPr>
          <a:xfrm>
            <a:off x="0" y="251487"/>
            <a:ext cx="1552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Image Suite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V4 MR10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5811284-68F7-6176-46A3-B22E49A808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985321"/>
              </p:ext>
            </p:extLst>
          </p:nvPr>
        </p:nvGraphicFramePr>
        <p:xfrm>
          <a:off x="1892300" y="1310350"/>
          <a:ext cx="5143501" cy="49034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78329">
                  <a:extLst>
                    <a:ext uri="{9D8B030D-6E8A-4147-A177-3AD203B41FA5}">
                      <a16:colId xmlns:a16="http://schemas.microsoft.com/office/drawing/2014/main" val="2503685243"/>
                    </a:ext>
                  </a:extLst>
                </a:gridCol>
                <a:gridCol w="1432586">
                  <a:extLst>
                    <a:ext uri="{9D8B030D-6E8A-4147-A177-3AD203B41FA5}">
                      <a16:colId xmlns:a16="http://schemas.microsoft.com/office/drawing/2014/main" val="579493595"/>
                    </a:ext>
                  </a:extLst>
                </a:gridCol>
                <a:gridCol w="1432586">
                  <a:extLst>
                    <a:ext uri="{9D8B030D-6E8A-4147-A177-3AD203B41FA5}">
                      <a16:colId xmlns:a16="http://schemas.microsoft.com/office/drawing/2014/main" val="416274201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Detector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Human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Vet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6510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Focus HD 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42912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Focus HD 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12436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Focus 35C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367474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Focus 43C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66469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DRX‐1, 3543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0397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DRX‐1C, 3543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33985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DRX 2530C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30242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DRX Core 3543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83384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DRX Core 3543C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14942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DRX Core 4343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09153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DRX Core 4343C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13837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DRX Core 4343F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17412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DRX Core 4343FC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36012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TRIMAX 35C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46141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TRIMAX 43C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74423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DRX TRIMAX 3543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02173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DRX TRIMAX 3543C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53483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DRX TRIMAX 4343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22293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DRX TRIMAX 4343C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2168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DRX TRIMAX 4343F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5690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DRX TRIMAX 4343FC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366190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8C2110-402E-D6D7-4B65-28CAD5348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63021"/>
              </p:ext>
            </p:extLst>
          </p:nvPr>
        </p:nvGraphicFramePr>
        <p:xfrm>
          <a:off x="7683500" y="1310350"/>
          <a:ext cx="3684045" cy="11144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95084">
                  <a:extLst>
                    <a:ext uri="{9D8B030D-6E8A-4147-A177-3AD203B41FA5}">
                      <a16:colId xmlns:a16="http://schemas.microsoft.com/office/drawing/2014/main" val="3483105059"/>
                    </a:ext>
                  </a:extLst>
                </a:gridCol>
                <a:gridCol w="1388961">
                  <a:extLst>
                    <a:ext uri="{9D8B030D-6E8A-4147-A177-3AD203B41FA5}">
                      <a16:colId xmlns:a16="http://schemas.microsoft.com/office/drawing/2014/main" val="30527486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System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V4 MR10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6552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Classic CR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02934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Elite CR*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2025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Vita Flex CR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99815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MiniPACS only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3711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A6ABA4B-9D3E-DD90-5477-BDC02502DCB1}"/>
              </a:ext>
            </a:extLst>
          </p:cNvPr>
          <p:cNvSpPr txBox="1"/>
          <p:nvPr/>
        </p:nvSpPr>
        <p:spPr>
          <a:xfrm>
            <a:off x="7587894" y="2424775"/>
            <a:ext cx="13051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*Limited countries</a:t>
            </a:r>
          </a:p>
        </p:txBody>
      </p:sp>
    </p:spTree>
    <p:extLst>
      <p:ext uri="{BB962C8B-B14F-4D97-AF65-F5344CB8AC3E}">
        <p14:creationId xmlns:p14="http://schemas.microsoft.com/office/powerpoint/2010/main" val="79013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0167-9224-F67D-D4BB-1AD4E29E06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70826-6728-B180-480D-25B337F597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CE47E15A-B572-49DB-8BB2-0C7F9AB1C25B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35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C242F-7D3A-5448-BED5-262AF21BE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Timeline (TBD)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67772-4399-380C-44A7-AF3CDB32E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graphicFrame>
        <p:nvGraphicFramePr>
          <p:cNvPr id="8" name="Table 22">
            <a:extLst>
              <a:ext uri="{FF2B5EF4-FFF2-40B4-BE49-F238E27FC236}">
                <a16:creationId xmlns:a16="http://schemas.microsoft.com/office/drawing/2014/main" id="{9DFDABE5-EA35-B37E-CE62-B3DF526BF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035684"/>
              </p:ext>
            </p:extLst>
          </p:nvPr>
        </p:nvGraphicFramePr>
        <p:xfrm>
          <a:off x="684420" y="3144688"/>
          <a:ext cx="10823160" cy="45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05790">
                  <a:extLst>
                    <a:ext uri="{9D8B030D-6E8A-4147-A177-3AD203B41FA5}">
                      <a16:colId xmlns:a16="http://schemas.microsoft.com/office/drawing/2014/main" val="2485988469"/>
                    </a:ext>
                  </a:extLst>
                </a:gridCol>
                <a:gridCol w="2705790">
                  <a:extLst>
                    <a:ext uri="{9D8B030D-6E8A-4147-A177-3AD203B41FA5}">
                      <a16:colId xmlns:a16="http://schemas.microsoft.com/office/drawing/2014/main" val="356950482"/>
                    </a:ext>
                  </a:extLst>
                </a:gridCol>
                <a:gridCol w="2705790">
                  <a:extLst>
                    <a:ext uri="{9D8B030D-6E8A-4147-A177-3AD203B41FA5}">
                      <a16:colId xmlns:a16="http://schemas.microsoft.com/office/drawing/2014/main" val="3560743663"/>
                    </a:ext>
                  </a:extLst>
                </a:gridCol>
                <a:gridCol w="2705790">
                  <a:extLst>
                    <a:ext uri="{9D8B030D-6E8A-4147-A177-3AD203B41FA5}">
                      <a16:colId xmlns:a16="http://schemas.microsoft.com/office/drawing/2014/main" val="22619187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Sept 2022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Oct 2023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Nov 2023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Dec 2023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348020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382A5FF8-9E22-9AAA-BFC7-239A3FDF43EB}"/>
              </a:ext>
            </a:extLst>
          </p:cNvPr>
          <p:cNvGrpSpPr/>
          <p:nvPr/>
        </p:nvGrpSpPr>
        <p:grpSpPr>
          <a:xfrm>
            <a:off x="1879836" y="2227285"/>
            <a:ext cx="960783" cy="935476"/>
            <a:chOff x="1399991" y="1707216"/>
            <a:chExt cx="960783" cy="935476"/>
          </a:xfrm>
          <a:solidFill>
            <a:srgbClr val="00B0F0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A145806-63D0-B3E8-758B-E0CAF84153AC}"/>
                </a:ext>
              </a:extLst>
            </p:cNvPr>
            <p:cNvSpPr/>
            <p:nvPr/>
          </p:nvSpPr>
          <p:spPr>
            <a:xfrm>
              <a:off x="1399991" y="1707216"/>
              <a:ext cx="960783" cy="4572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Training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BA1EDBC-D2CE-A0C2-A5D7-550B914365E4}"/>
                </a:ext>
              </a:extLst>
            </p:cNvPr>
            <p:cNvCxnSpPr>
              <a:cxnSpLocks/>
            </p:cNvCxnSpPr>
            <p:nvPr/>
          </p:nvCxnSpPr>
          <p:spPr>
            <a:xfrm>
              <a:off x="1880383" y="2168005"/>
              <a:ext cx="0" cy="474687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E6D186-7C04-0750-2DE5-ABC831560AFF}"/>
              </a:ext>
            </a:extLst>
          </p:cNvPr>
          <p:cNvGrpSpPr/>
          <p:nvPr/>
        </p:nvGrpSpPr>
        <p:grpSpPr>
          <a:xfrm>
            <a:off x="6096000" y="3585529"/>
            <a:ext cx="960783" cy="935476"/>
            <a:chOff x="3600172" y="3056221"/>
            <a:chExt cx="960783" cy="93547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FDBD682-658D-0214-8CBE-E2CE60D605EA}"/>
                </a:ext>
              </a:extLst>
            </p:cNvPr>
            <p:cNvSpPr/>
            <p:nvPr/>
          </p:nvSpPr>
          <p:spPr>
            <a:xfrm>
              <a:off x="3600172" y="3534497"/>
              <a:ext cx="960783" cy="4572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8E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Launch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09EB667-AA41-79E4-B80E-0404EA3D5CB3}"/>
                </a:ext>
              </a:extLst>
            </p:cNvPr>
            <p:cNvCxnSpPr>
              <a:cxnSpLocks/>
            </p:cNvCxnSpPr>
            <p:nvPr/>
          </p:nvCxnSpPr>
          <p:spPr>
            <a:xfrm>
              <a:off x="4071706" y="3056221"/>
              <a:ext cx="0" cy="478276"/>
            </a:xfrm>
            <a:prstGeom prst="line">
              <a:avLst/>
            </a:prstGeom>
            <a:ln w="28575">
              <a:solidFill>
                <a:srgbClr val="008E4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7E09A1D-6915-F382-761B-FCE1D8CFE157}"/>
              </a:ext>
            </a:extLst>
          </p:cNvPr>
          <p:cNvGrpSpPr/>
          <p:nvPr/>
        </p:nvGrpSpPr>
        <p:grpSpPr>
          <a:xfrm>
            <a:off x="5135217" y="2227285"/>
            <a:ext cx="960783" cy="935476"/>
            <a:chOff x="3600172" y="2364868"/>
            <a:chExt cx="960783" cy="110505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004FEC-3B0C-BCA5-6069-40F62322F470}"/>
                </a:ext>
              </a:extLst>
            </p:cNvPr>
            <p:cNvSpPr/>
            <p:nvPr/>
          </p:nvSpPr>
          <p:spPr>
            <a:xfrm>
              <a:off x="3600172" y="2364868"/>
              <a:ext cx="960783" cy="540079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5123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Portal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9AF19B6-6C88-923C-D14B-5CFDE1C1A1E4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4080564" y="2904947"/>
              <a:ext cx="0" cy="564976"/>
            </a:xfrm>
            <a:prstGeom prst="line">
              <a:avLst/>
            </a:prstGeom>
            <a:ln w="28575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434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0167-9224-F67D-D4BB-1AD4E29E06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BFC870-9EB0-FDAF-1237-BFB6E8153F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70826-6728-B180-480D-25B337F597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CE47E15A-B572-49DB-8BB2-0C7F9AB1C25B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37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0F0A3-BEDF-4A9B-B14D-CA7F9CB7FF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p.</a:t>
            </a:r>
            <a:fld id="{5B239B2B-4A07-455C-AFE0-AC271F7970A9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8E014E-FCE5-A76B-F255-28F68B176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954360"/>
              </p:ext>
            </p:extLst>
          </p:nvPr>
        </p:nvGraphicFramePr>
        <p:xfrm>
          <a:off x="386001" y="1676400"/>
          <a:ext cx="5324001" cy="3252524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5324001">
                  <a:extLst>
                    <a:ext uri="{9D8B030D-6E8A-4147-A177-3AD203B41FA5}">
                      <a16:colId xmlns:a16="http://schemas.microsoft.com/office/drawing/2014/main" val="1438592634"/>
                    </a:ext>
                  </a:extLst>
                </a:gridCol>
              </a:tblGrid>
              <a:tr h="4168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   Available Now</a:t>
                      </a:r>
                      <a:endParaRPr lang="en-US" sz="2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2818" marR="92818" marT="0" marB="0" anchor="ctr">
                    <a:solidFill>
                      <a:srgbClr val="EB85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52388"/>
                  </a:ext>
                </a:extLst>
              </a:tr>
              <a:tr h="2825804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ImageSuite software brochure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Overview training presentation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Service bulletin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15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2818" marR="92818" marT="0" marB="0">
                    <a:solidFill>
                      <a:srgbClr val="F9DD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0707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2BDC75-3C8D-AC04-340F-30D974519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072371"/>
              </p:ext>
            </p:extLst>
          </p:nvPr>
        </p:nvGraphicFramePr>
        <p:xfrm>
          <a:off x="6481999" y="1676400"/>
          <a:ext cx="5324001" cy="3186546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5324001">
                  <a:extLst>
                    <a:ext uri="{9D8B030D-6E8A-4147-A177-3AD203B41FA5}">
                      <a16:colId xmlns:a16="http://schemas.microsoft.com/office/drawing/2014/main" val="2970994932"/>
                    </a:ext>
                  </a:extLst>
                </a:gridCol>
              </a:tblGrid>
              <a:tr h="4024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   In Progress</a:t>
                      </a:r>
                      <a:endParaRPr lang="en-US" sz="2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2818" marR="92818" marT="0" marB="0" anchor="ctr">
                    <a:solidFill>
                      <a:srgbClr val="EB85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85504"/>
                  </a:ext>
                </a:extLst>
              </a:tr>
              <a:tr h="2759826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Overview document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Product brochure updates</a:t>
                      </a:r>
                    </a:p>
                    <a:p>
                      <a:pPr marL="952470" marR="0" lvl="1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Classic CR with IS</a:t>
                      </a:r>
                    </a:p>
                    <a:p>
                      <a:pPr marL="952470" marR="0" lvl="1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Focus with IS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DICOM Images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Video(s)</a:t>
                      </a:r>
                      <a:endParaRPr lang="en-US" sz="2400" dirty="0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2818" marR="92818" marT="0" marB="0">
                    <a:solidFill>
                      <a:srgbClr val="F9DD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61838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77D8A79-BBEC-79A3-1236-5D8BCB5E35BB}"/>
              </a:ext>
            </a:extLst>
          </p:cNvPr>
          <p:cNvSpPr/>
          <p:nvPr/>
        </p:nvSpPr>
        <p:spPr>
          <a:xfrm>
            <a:off x="2007" y="1"/>
            <a:ext cx="12192000" cy="1179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4A86A7-F851-A9AD-3910-ADCBB027237C}"/>
              </a:ext>
            </a:extLst>
          </p:cNvPr>
          <p:cNvSpPr/>
          <p:nvPr/>
        </p:nvSpPr>
        <p:spPr>
          <a:xfrm>
            <a:off x="-2448" y="181071"/>
            <a:ext cx="12202739" cy="835391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974CE6-8ACF-B1CE-F358-5DF51BEC7A85}"/>
              </a:ext>
            </a:extLst>
          </p:cNvPr>
          <p:cNvSpPr/>
          <p:nvPr/>
        </p:nvSpPr>
        <p:spPr>
          <a:xfrm>
            <a:off x="0" y="142698"/>
            <a:ext cx="12202737" cy="7015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40F0CE7-45D3-FCE4-9D7F-F9667605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4145"/>
            <a:ext cx="11582400" cy="622300"/>
          </a:xfrm>
          <a:noFill/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Resources</a:t>
            </a:r>
          </a:p>
        </p:txBody>
      </p:sp>
      <p:pic>
        <p:nvPicPr>
          <p:cNvPr id="15" name="Graphic 14" descr="Packing Box Open with solid fill">
            <a:extLst>
              <a:ext uri="{FF2B5EF4-FFF2-40B4-BE49-F238E27FC236}">
                <a16:creationId xmlns:a16="http://schemas.microsoft.com/office/drawing/2014/main" id="{8EE5A673-4428-C8F2-9185-DAE1E791E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8752" y="3493160"/>
            <a:ext cx="1369786" cy="1369786"/>
          </a:xfrm>
          <a:prstGeom prst="rect">
            <a:avLst/>
          </a:prstGeom>
        </p:spPr>
      </p:pic>
      <p:pic>
        <p:nvPicPr>
          <p:cNvPr id="25" name="Graphic 24" descr="Box with solid fill">
            <a:extLst>
              <a:ext uri="{FF2B5EF4-FFF2-40B4-BE49-F238E27FC236}">
                <a16:creationId xmlns:a16="http://schemas.microsoft.com/office/drawing/2014/main" id="{B966B1E2-5698-840E-4598-7E6D75273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6287" y="3429000"/>
            <a:ext cx="1268186" cy="126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6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0167-9224-F67D-D4BB-1AD4E29E06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BFC870-9EB0-FDAF-1237-BFB6E8153F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70826-6728-B180-480D-25B337F597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CE47E15A-B572-49DB-8BB2-0C7F9AB1C25B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54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833CB900-A24F-3ACD-E5F8-8C904DE1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7240"/>
            <a:ext cx="11582400" cy="6223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36F14C6B-919D-0374-85E2-B93CBCB2F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00" y="-47561"/>
            <a:ext cx="2946400" cy="30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p.</a:t>
            </a:r>
            <a:fld id="{5B239B2B-4A07-455C-AFE0-AC271F7970A9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C12A12-3867-11C1-0241-ACEC668AEAEC}"/>
              </a:ext>
            </a:extLst>
          </p:cNvPr>
          <p:cNvSpPr/>
          <p:nvPr/>
        </p:nvSpPr>
        <p:spPr>
          <a:xfrm>
            <a:off x="2007" y="1"/>
            <a:ext cx="12192000" cy="101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E3C3FE-F440-90AA-3B3F-D4B8CBDE3CF8}"/>
              </a:ext>
            </a:extLst>
          </p:cNvPr>
          <p:cNvSpPr/>
          <p:nvPr/>
        </p:nvSpPr>
        <p:spPr>
          <a:xfrm>
            <a:off x="-2448" y="133510"/>
            <a:ext cx="12202739" cy="740909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0BA4DA-8632-89E1-3F88-82E7BF075DDB}"/>
              </a:ext>
            </a:extLst>
          </p:cNvPr>
          <p:cNvSpPr/>
          <p:nvPr/>
        </p:nvSpPr>
        <p:spPr>
          <a:xfrm>
            <a:off x="0" y="95137"/>
            <a:ext cx="12202737" cy="7015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B14197A-4944-BDE3-9B11-6055A8884384}"/>
              </a:ext>
            </a:extLst>
          </p:cNvPr>
          <p:cNvSpPr txBox="1">
            <a:spLocks/>
          </p:cNvSpPr>
          <p:nvPr/>
        </p:nvSpPr>
        <p:spPr bwMode="auto">
          <a:xfrm>
            <a:off x="304800" y="17227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5pPr>
            <a:lvl6pPr marL="60957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6pPr>
            <a:lvl7pPr marL="121914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7pPr>
            <a:lvl8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8pPr>
            <a:lvl9pPr marL="2438278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4400" kern="0" dirty="0">
                <a:solidFill>
                  <a:schemeClr val="bg1"/>
                </a:solidFill>
              </a:rPr>
              <a:t>Classic CR Mammography Enhancements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17ABAF-BB9D-256C-0D08-6125BC68C785}"/>
              </a:ext>
            </a:extLst>
          </p:cNvPr>
          <p:cNvGrpSpPr/>
          <p:nvPr/>
        </p:nvGrpSpPr>
        <p:grpSpPr>
          <a:xfrm>
            <a:off x="178095" y="5277631"/>
            <a:ext cx="11480798" cy="1044543"/>
            <a:chOff x="178095" y="5277631"/>
            <a:chExt cx="11480798" cy="10445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6A4CE8-D182-A60F-E403-DE76DA179DF6}"/>
                </a:ext>
              </a:extLst>
            </p:cNvPr>
            <p:cNvSpPr/>
            <p:nvPr/>
          </p:nvSpPr>
          <p:spPr>
            <a:xfrm>
              <a:off x="292394" y="5424930"/>
              <a:ext cx="11366499" cy="89724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</a:rPr>
                <a:t>Sites now have access to a full array of premium processing looks, enabling them to select the one that aligns with their unique preferences.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3BEA40-319B-5A14-3224-CE22D9312431}"/>
                </a:ext>
              </a:extLst>
            </p:cNvPr>
            <p:cNvSpPr/>
            <p:nvPr/>
          </p:nvSpPr>
          <p:spPr>
            <a:xfrm>
              <a:off x="178095" y="5277631"/>
              <a:ext cx="946150" cy="289717"/>
            </a:xfrm>
            <a:prstGeom prst="rect">
              <a:avLst/>
            </a:prstGeom>
            <a:solidFill>
              <a:srgbClr val="EB8519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Benefit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7FE6A6-24FC-E3E8-28E9-E2893046B1EB}"/>
              </a:ext>
            </a:extLst>
          </p:cNvPr>
          <p:cNvGrpSpPr/>
          <p:nvPr/>
        </p:nvGrpSpPr>
        <p:grpSpPr>
          <a:xfrm>
            <a:off x="178095" y="4421825"/>
            <a:ext cx="6068142" cy="758371"/>
            <a:chOff x="178095" y="4421825"/>
            <a:chExt cx="6068142" cy="75837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32DA061-9389-0E87-1D7A-8882C5DA97E9}"/>
                </a:ext>
              </a:extLst>
            </p:cNvPr>
            <p:cNvSpPr/>
            <p:nvPr/>
          </p:nvSpPr>
          <p:spPr>
            <a:xfrm>
              <a:off x="292395" y="4569124"/>
              <a:ext cx="5613400" cy="6110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754C74-5A98-BA5B-8095-61BA55303244}"/>
                </a:ext>
              </a:extLst>
            </p:cNvPr>
            <p:cNvSpPr/>
            <p:nvPr/>
          </p:nvSpPr>
          <p:spPr>
            <a:xfrm>
              <a:off x="178095" y="4421825"/>
              <a:ext cx="946150" cy="289717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MR9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D92ECE-61EE-E517-36D0-01BE210BCD5C}"/>
                </a:ext>
              </a:extLst>
            </p:cNvPr>
            <p:cNvSpPr txBox="1"/>
            <p:nvPr/>
          </p:nvSpPr>
          <p:spPr>
            <a:xfrm>
              <a:off x="328037" y="4733057"/>
              <a:ext cx="5918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MR9 only supported one look.</a:t>
              </a:r>
            </a:p>
          </p:txBody>
        </p:sp>
      </p:grpSp>
      <p:graphicFrame>
        <p:nvGraphicFramePr>
          <p:cNvPr id="14" name="内容占位符 5">
            <a:extLst>
              <a:ext uri="{FF2B5EF4-FFF2-40B4-BE49-F238E27FC236}">
                <a16:creationId xmlns:a16="http://schemas.microsoft.com/office/drawing/2014/main" id="{14AF4919-C840-2319-CAB1-F5020040D4F3}"/>
              </a:ext>
            </a:extLst>
          </p:cNvPr>
          <p:cNvGraphicFramePr>
            <a:graphicFrameLocks/>
          </p:cNvGraphicFramePr>
          <p:nvPr/>
        </p:nvGraphicFramePr>
        <p:xfrm>
          <a:off x="6369308" y="2608194"/>
          <a:ext cx="5289587" cy="207608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325112">
                  <a:extLst>
                    <a:ext uri="{9D8B030D-6E8A-4147-A177-3AD203B41FA5}">
                      <a16:colId xmlns:a16="http://schemas.microsoft.com/office/drawing/2014/main" val="4076389154"/>
                    </a:ext>
                  </a:extLst>
                </a:gridCol>
                <a:gridCol w="2041976">
                  <a:extLst>
                    <a:ext uri="{9D8B030D-6E8A-4147-A177-3AD203B41FA5}">
                      <a16:colId xmlns:a16="http://schemas.microsoft.com/office/drawing/2014/main" val="2753596045"/>
                    </a:ext>
                  </a:extLst>
                </a:gridCol>
                <a:gridCol w="1922499">
                  <a:extLst>
                    <a:ext uri="{9D8B030D-6E8A-4147-A177-3AD203B41FA5}">
                      <a16:colId xmlns:a16="http://schemas.microsoft.com/office/drawing/2014/main" val="4194258326"/>
                    </a:ext>
                  </a:extLst>
                </a:gridCol>
              </a:tblGrid>
              <a:tr h="207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LookName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EclipseLookName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DisplayName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8486326"/>
                  </a:ext>
                </a:extLst>
              </a:tr>
              <a:tr h="207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PremNoise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CR_PremNoise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Premium Image Processing 1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9449063"/>
                  </a:ext>
                </a:extLst>
              </a:tr>
              <a:tr h="207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PremFixed1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CRPrem-Fixed1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Fixed Image Processing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6880084"/>
                  </a:ext>
                </a:extLst>
              </a:tr>
              <a:tr h="207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Prem-US-Alt-A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CRPrem-US-Alt-A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Premium Image Processing 2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192275"/>
                  </a:ext>
                </a:extLst>
              </a:tr>
              <a:tr h="207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Prem-US-Alt-B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CRPrem-US-Alt-B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Premium Image Processing 3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7739029"/>
                  </a:ext>
                </a:extLst>
              </a:tr>
              <a:tr h="207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Prem-US-Alt-C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CRPrem-US-Alt-C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Premium Image Processing 4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7650230"/>
                  </a:ext>
                </a:extLst>
              </a:tr>
              <a:tr h="207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Prem-US-Alt-D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CRPrem-US-Alt-D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Premium Image Processing 5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9952851"/>
                  </a:ext>
                </a:extLst>
              </a:tr>
              <a:tr h="207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BaselineNoise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CR_BaselineNoise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Baseline Image Processing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9708863"/>
                  </a:ext>
                </a:extLst>
              </a:tr>
              <a:tr h="207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Prem-US-Alt-E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CRPrem-Alt-E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Premium Image Processing 6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589630"/>
                  </a:ext>
                </a:extLst>
              </a:tr>
              <a:tr h="207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Prem-US-Alt-H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CRPrem-Alt-H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Premium Image Processing 7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2978718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760FC881-17A8-3FDD-8F2D-39AA523631F7}"/>
              </a:ext>
            </a:extLst>
          </p:cNvPr>
          <p:cNvGrpSpPr/>
          <p:nvPr/>
        </p:nvGrpSpPr>
        <p:grpSpPr>
          <a:xfrm>
            <a:off x="0" y="1024012"/>
            <a:ext cx="6140196" cy="3300377"/>
            <a:chOff x="0" y="1024012"/>
            <a:chExt cx="6140196" cy="33003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AC17C8-FC4F-8984-4CB4-F5C264ECC2C1}"/>
                </a:ext>
              </a:extLst>
            </p:cNvPr>
            <p:cNvSpPr/>
            <p:nvPr/>
          </p:nvSpPr>
          <p:spPr>
            <a:xfrm>
              <a:off x="304548" y="1517894"/>
              <a:ext cx="5639053" cy="280649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1A4431-71D2-A6AC-40F6-54FBA93C258E}"/>
                </a:ext>
              </a:extLst>
            </p:cNvPr>
            <p:cNvSpPr txBox="1"/>
            <p:nvPr/>
          </p:nvSpPr>
          <p:spPr>
            <a:xfrm>
              <a:off x="374396" y="1621103"/>
              <a:ext cx="57658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Image Suite now supports 9 premium processing looks.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Same as </a:t>
              </a:r>
              <a:r>
                <a:rPr lang="en-US" sz="2400" dirty="0" err="1"/>
                <a:t>DirectView</a:t>
              </a:r>
              <a:endParaRPr lang="en-US" sz="2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Mammography views only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400" dirty="0"/>
            </a:p>
            <a:p>
              <a:endParaRPr lang="en-US" sz="2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8B7D87-C752-B465-6543-199EDD97871A}"/>
                </a:ext>
              </a:extLst>
            </p:cNvPr>
            <p:cNvSpPr/>
            <p:nvPr/>
          </p:nvSpPr>
          <p:spPr>
            <a:xfrm>
              <a:off x="0" y="1024012"/>
              <a:ext cx="5943601" cy="53905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8E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B16525F-E357-284B-C5A7-82EE3F9D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04" y="1044397"/>
            <a:ext cx="11582400" cy="593305"/>
          </a:xfrm>
        </p:spPr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</a:rPr>
              <a:t>Enabled Eclipse Look Selection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3FCC9B-0738-F128-AA27-105D6EDF1072}"/>
              </a:ext>
            </a:extLst>
          </p:cNvPr>
          <p:cNvGrpSpPr/>
          <p:nvPr/>
        </p:nvGrpSpPr>
        <p:grpSpPr>
          <a:xfrm>
            <a:off x="6375150" y="1254197"/>
            <a:ext cx="3431438" cy="1056431"/>
            <a:chOff x="6375150" y="1566979"/>
            <a:chExt cx="3431438" cy="1056431"/>
          </a:xfrm>
        </p:grpSpPr>
        <p:pic>
          <p:nvPicPr>
            <p:cNvPr id="5" name="内容占位符 5">
              <a:extLst>
                <a:ext uri="{FF2B5EF4-FFF2-40B4-BE49-F238E27FC236}">
                  <a16:creationId xmlns:a16="http://schemas.microsoft.com/office/drawing/2014/main" id="{F9A86AFA-1971-1C3D-FE16-E664C11D1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4153"/>
            <a:stretch/>
          </p:blipFill>
          <p:spPr>
            <a:xfrm>
              <a:off x="6375150" y="1566979"/>
              <a:ext cx="3431438" cy="105643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26E239B-9457-181B-FCA3-558BD091DEF4}"/>
                </a:ext>
              </a:extLst>
            </p:cNvPr>
            <p:cNvSpPr/>
            <p:nvPr/>
          </p:nvSpPr>
          <p:spPr>
            <a:xfrm>
              <a:off x="6538946" y="1999291"/>
              <a:ext cx="2573052" cy="442840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8108368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833CB900-A24F-3ACD-E5F8-8C904DE1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7240"/>
            <a:ext cx="11582400" cy="6223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36F14C6B-919D-0374-85E2-B93CBCB2F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00" y="-47561"/>
            <a:ext cx="2946400" cy="30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p.</a:t>
            </a:r>
            <a:fld id="{5B239B2B-4A07-455C-AFE0-AC271F7970A9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C12A12-3867-11C1-0241-ACEC668AEAEC}"/>
              </a:ext>
            </a:extLst>
          </p:cNvPr>
          <p:cNvSpPr/>
          <p:nvPr/>
        </p:nvSpPr>
        <p:spPr>
          <a:xfrm>
            <a:off x="2007" y="1"/>
            <a:ext cx="12192000" cy="101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E3C3FE-F440-90AA-3B3F-D4B8CBDE3CF8}"/>
              </a:ext>
            </a:extLst>
          </p:cNvPr>
          <p:cNvSpPr/>
          <p:nvPr/>
        </p:nvSpPr>
        <p:spPr>
          <a:xfrm>
            <a:off x="-2448" y="133510"/>
            <a:ext cx="12202739" cy="740909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0BA4DA-8632-89E1-3F88-82E7BF075DDB}"/>
              </a:ext>
            </a:extLst>
          </p:cNvPr>
          <p:cNvSpPr/>
          <p:nvPr/>
        </p:nvSpPr>
        <p:spPr>
          <a:xfrm>
            <a:off x="0" y="95137"/>
            <a:ext cx="12202737" cy="7015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B14197A-4944-BDE3-9B11-6055A8884384}"/>
              </a:ext>
            </a:extLst>
          </p:cNvPr>
          <p:cNvSpPr txBox="1">
            <a:spLocks/>
          </p:cNvSpPr>
          <p:nvPr/>
        </p:nvSpPr>
        <p:spPr bwMode="auto">
          <a:xfrm>
            <a:off x="304800" y="17227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5pPr>
            <a:lvl6pPr marL="60957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6pPr>
            <a:lvl7pPr marL="121914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7pPr>
            <a:lvl8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8pPr>
            <a:lvl9pPr marL="2438278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4400" kern="0" dirty="0">
                <a:solidFill>
                  <a:schemeClr val="bg1"/>
                </a:solidFill>
              </a:rPr>
              <a:t>Classic CR Mammography Enhancements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2DA061-9389-0E87-1D7A-8882C5DA97E9}"/>
              </a:ext>
            </a:extLst>
          </p:cNvPr>
          <p:cNvSpPr/>
          <p:nvPr/>
        </p:nvSpPr>
        <p:spPr>
          <a:xfrm>
            <a:off x="292395" y="4569124"/>
            <a:ext cx="5651206" cy="611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6A4CE8-D182-A60F-E403-DE76DA179DF6}"/>
              </a:ext>
            </a:extLst>
          </p:cNvPr>
          <p:cNvSpPr/>
          <p:nvPr/>
        </p:nvSpPr>
        <p:spPr>
          <a:xfrm>
            <a:off x="292394" y="5424930"/>
            <a:ext cx="11525210" cy="897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Equips sites with more control and flexibility to fine tune images to meet their preference.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54C74-5A98-BA5B-8095-61BA55303244}"/>
              </a:ext>
            </a:extLst>
          </p:cNvPr>
          <p:cNvSpPr/>
          <p:nvPr/>
        </p:nvSpPr>
        <p:spPr>
          <a:xfrm>
            <a:off x="178095" y="4421825"/>
            <a:ext cx="946150" cy="289717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MR9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BEA40-319B-5A14-3224-CE22D9312431}"/>
              </a:ext>
            </a:extLst>
          </p:cNvPr>
          <p:cNvSpPr/>
          <p:nvPr/>
        </p:nvSpPr>
        <p:spPr>
          <a:xfrm>
            <a:off x="178095" y="5277631"/>
            <a:ext cx="946150" cy="289717"/>
          </a:xfrm>
          <a:prstGeom prst="rect">
            <a:avLst/>
          </a:prstGeom>
          <a:solidFill>
            <a:srgbClr val="EB851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Benefit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AC17C8-FC4F-8984-4CB4-F5C264ECC2C1}"/>
              </a:ext>
            </a:extLst>
          </p:cNvPr>
          <p:cNvSpPr/>
          <p:nvPr/>
        </p:nvSpPr>
        <p:spPr>
          <a:xfrm>
            <a:off x="304548" y="1517894"/>
            <a:ext cx="5639053" cy="2806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92ECE-61EE-E517-36D0-01BE210BCD5C}"/>
              </a:ext>
            </a:extLst>
          </p:cNvPr>
          <p:cNvSpPr txBox="1"/>
          <p:nvPr/>
        </p:nvSpPr>
        <p:spPr>
          <a:xfrm>
            <a:off x="328037" y="4733057"/>
            <a:ext cx="591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MR9 only had a range of -1.0 to 1.0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8B7D87-C752-B465-6543-199EDD97871A}"/>
              </a:ext>
            </a:extLst>
          </p:cNvPr>
          <p:cNvSpPr/>
          <p:nvPr/>
        </p:nvSpPr>
        <p:spPr>
          <a:xfrm>
            <a:off x="0" y="1024012"/>
            <a:ext cx="5943601" cy="539053"/>
          </a:xfrm>
          <a:prstGeom prst="rect">
            <a:avLst/>
          </a:prstGeom>
          <a:solidFill>
            <a:srgbClr val="00B05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B16525F-E357-284B-C5A7-82EE3F9D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04" y="1044397"/>
            <a:ext cx="11582400" cy="593305"/>
          </a:xfrm>
        </p:spPr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</a:rPr>
              <a:t>Extended Slider Range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D57477-51E0-400E-6037-D33ACD38B656}"/>
              </a:ext>
            </a:extLst>
          </p:cNvPr>
          <p:cNvSpPr txBox="1"/>
          <p:nvPr/>
        </p:nvSpPr>
        <p:spPr>
          <a:xfrm>
            <a:off x="368553" y="1650231"/>
            <a:ext cx="557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The range of the sliders has been increased to match the capabilities of DirectView.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9093B-8F0C-BBF9-CD43-7B0B90910785}"/>
              </a:ext>
            </a:extLst>
          </p:cNvPr>
          <p:cNvSpPr txBox="1"/>
          <p:nvPr/>
        </p:nvSpPr>
        <p:spPr>
          <a:xfrm>
            <a:off x="558799" y="2356155"/>
            <a:ext cx="6096000" cy="1883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0563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altLang="zh-CN" sz="1600" dirty="0">
                <a:effectLst/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Brightness: -6.0~6.0 Step: +/- 0.1</a:t>
            </a:r>
            <a:endParaRPr lang="zh-CN" altLang="zh-CN" sz="1600" dirty="0">
              <a:effectLst/>
              <a:latin typeface="+mj-lt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690563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altLang="zh-CN" sz="1600" dirty="0">
                <a:effectLst/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Latitude: -7.0~7.0 Step: +/- 0.1</a:t>
            </a:r>
            <a:endParaRPr lang="zh-CN" altLang="zh-CN" sz="1600" dirty="0">
              <a:effectLst/>
              <a:latin typeface="+mj-lt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690563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altLang="zh-CN" sz="1600" dirty="0">
                <a:effectLst/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Contrast: -7.5~7.5 Step: +/- 0.1</a:t>
            </a:r>
            <a:endParaRPr lang="zh-CN" altLang="zh-CN" sz="1600" dirty="0">
              <a:effectLst/>
              <a:latin typeface="+mj-lt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690563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altLang="zh-CN" sz="1600" dirty="0">
                <a:effectLst/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Sharpness: -3.0~3.0 Step: +/- 0.1</a:t>
            </a:r>
            <a:endParaRPr lang="zh-CN" altLang="zh-CN" sz="1600" dirty="0">
              <a:effectLst/>
              <a:latin typeface="+mj-lt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690563" lvl="1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altLang="zh-CN" sz="1600" dirty="0">
                <a:effectLst/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Noise: -3.5~3.5 Step: +/- 0.1</a:t>
            </a:r>
            <a:endParaRPr lang="en-US" altLang="zh-CN" sz="1600" dirty="0">
              <a:latin typeface="+mj-lt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7663" lvl="1">
              <a:lnSpc>
                <a:spcPct val="107000"/>
              </a:lnSpc>
              <a:spcAft>
                <a:spcPts val="800"/>
              </a:spcAft>
            </a:pPr>
            <a:endParaRPr lang="en-US" altLang="zh-CN" sz="2000" dirty="0">
              <a:effectLst/>
              <a:latin typeface="+mj-lt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8A24187-5DBD-0F07-3C6F-2C11C3099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282" y="1044397"/>
            <a:ext cx="2573052" cy="1974930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内容占位符 5">
            <a:extLst>
              <a:ext uri="{FF2B5EF4-FFF2-40B4-BE49-F238E27FC236}">
                <a16:creationId xmlns:a16="http://schemas.microsoft.com/office/drawing/2014/main" id="{A43031BC-E706-D81B-9799-AC6FC51F15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580"/>
          <a:stretch/>
        </p:blipFill>
        <p:spPr>
          <a:xfrm>
            <a:off x="8265137" y="1699757"/>
            <a:ext cx="3431438" cy="300083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9C13E39-CD1B-A6CC-F0EF-39F62E1AAED8}"/>
              </a:ext>
            </a:extLst>
          </p:cNvPr>
          <p:cNvSpPr/>
          <p:nvPr/>
        </p:nvSpPr>
        <p:spPr>
          <a:xfrm>
            <a:off x="8430186" y="2125757"/>
            <a:ext cx="2573052" cy="44284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B7E84D-7A5F-8841-1D17-1FEED0A5EE02}"/>
              </a:ext>
            </a:extLst>
          </p:cNvPr>
          <p:cNvSpPr/>
          <p:nvPr/>
        </p:nvSpPr>
        <p:spPr>
          <a:xfrm rot="16200000">
            <a:off x="9883776" y="3479327"/>
            <a:ext cx="1804339" cy="31938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68920-61E1-0E98-82C4-10755CB891FE}"/>
              </a:ext>
            </a:extLst>
          </p:cNvPr>
          <p:cNvSpPr txBox="1"/>
          <p:nvPr/>
        </p:nvSpPr>
        <p:spPr>
          <a:xfrm>
            <a:off x="520952" y="3823648"/>
            <a:ext cx="5575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Mammography views only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89958-F180-0948-9BED-9E00FE35C841}"/>
              </a:ext>
            </a:extLst>
          </p:cNvPr>
          <p:cNvSpPr txBox="1"/>
          <p:nvPr/>
        </p:nvSpPr>
        <p:spPr>
          <a:xfrm>
            <a:off x="9903965" y="5958226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90kVp @ 40 mAs</a:t>
            </a:r>
          </a:p>
        </p:txBody>
      </p:sp>
    </p:spTree>
    <p:extLst>
      <p:ext uri="{BB962C8B-B14F-4D97-AF65-F5344CB8AC3E}">
        <p14:creationId xmlns:p14="http://schemas.microsoft.com/office/powerpoint/2010/main" val="3159777856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833CB900-A24F-3ACD-E5F8-8C904DE1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7240"/>
            <a:ext cx="11582400" cy="6223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36F14C6B-919D-0374-85E2-B93CBCB2F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00" y="-47561"/>
            <a:ext cx="2946400" cy="30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p.</a:t>
            </a:r>
            <a:fld id="{5B239B2B-4A07-455C-AFE0-AC271F7970A9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C12A12-3867-11C1-0241-ACEC668AEAEC}"/>
              </a:ext>
            </a:extLst>
          </p:cNvPr>
          <p:cNvSpPr/>
          <p:nvPr/>
        </p:nvSpPr>
        <p:spPr>
          <a:xfrm>
            <a:off x="2007" y="1"/>
            <a:ext cx="12192000" cy="101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E3C3FE-F440-90AA-3B3F-D4B8CBDE3CF8}"/>
              </a:ext>
            </a:extLst>
          </p:cNvPr>
          <p:cNvSpPr/>
          <p:nvPr/>
        </p:nvSpPr>
        <p:spPr>
          <a:xfrm>
            <a:off x="-2448" y="133510"/>
            <a:ext cx="12202739" cy="740909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0BA4DA-8632-89E1-3F88-82E7BF075DDB}"/>
              </a:ext>
            </a:extLst>
          </p:cNvPr>
          <p:cNvSpPr/>
          <p:nvPr/>
        </p:nvSpPr>
        <p:spPr>
          <a:xfrm>
            <a:off x="0" y="95137"/>
            <a:ext cx="12202737" cy="7015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B14197A-4944-BDE3-9B11-6055A8884384}"/>
              </a:ext>
            </a:extLst>
          </p:cNvPr>
          <p:cNvSpPr txBox="1">
            <a:spLocks/>
          </p:cNvSpPr>
          <p:nvPr/>
        </p:nvSpPr>
        <p:spPr bwMode="auto">
          <a:xfrm>
            <a:off x="304800" y="17227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5pPr>
            <a:lvl6pPr marL="60957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6pPr>
            <a:lvl7pPr marL="121914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7pPr>
            <a:lvl8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8pPr>
            <a:lvl9pPr marL="2438278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4400" kern="0" dirty="0">
                <a:solidFill>
                  <a:schemeClr val="bg1"/>
                </a:solidFill>
              </a:rPr>
              <a:t>Classic CR Mammography Enhancements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2DA061-9389-0E87-1D7A-8882C5DA97E9}"/>
              </a:ext>
            </a:extLst>
          </p:cNvPr>
          <p:cNvSpPr/>
          <p:nvPr/>
        </p:nvSpPr>
        <p:spPr>
          <a:xfrm>
            <a:off x="292395" y="4569124"/>
            <a:ext cx="5651206" cy="611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6A4CE8-D182-A60F-E403-DE76DA179DF6}"/>
              </a:ext>
            </a:extLst>
          </p:cNvPr>
          <p:cNvSpPr/>
          <p:nvPr/>
        </p:nvSpPr>
        <p:spPr>
          <a:xfrm>
            <a:off x="292394" y="5424930"/>
            <a:ext cx="11525210" cy="897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User can utilize Skin Line Enlargement feature to clearly visualize the skin line.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54C74-5A98-BA5B-8095-61BA55303244}"/>
              </a:ext>
            </a:extLst>
          </p:cNvPr>
          <p:cNvSpPr/>
          <p:nvPr/>
        </p:nvSpPr>
        <p:spPr>
          <a:xfrm>
            <a:off x="178095" y="4421825"/>
            <a:ext cx="946150" cy="289717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MR9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BEA40-319B-5A14-3224-CE22D9312431}"/>
              </a:ext>
            </a:extLst>
          </p:cNvPr>
          <p:cNvSpPr/>
          <p:nvPr/>
        </p:nvSpPr>
        <p:spPr>
          <a:xfrm>
            <a:off x="178095" y="5277631"/>
            <a:ext cx="946150" cy="289717"/>
          </a:xfrm>
          <a:prstGeom prst="rect">
            <a:avLst/>
          </a:prstGeom>
          <a:solidFill>
            <a:srgbClr val="EB851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Benefit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AC17C8-FC4F-8984-4CB4-F5C264ECC2C1}"/>
              </a:ext>
            </a:extLst>
          </p:cNvPr>
          <p:cNvSpPr/>
          <p:nvPr/>
        </p:nvSpPr>
        <p:spPr>
          <a:xfrm>
            <a:off x="304548" y="1517894"/>
            <a:ext cx="5639053" cy="2806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92ECE-61EE-E517-36D0-01BE210BCD5C}"/>
              </a:ext>
            </a:extLst>
          </p:cNvPr>
          <p:cNvSpPr txBox="1"/>
          <p:nvPr/>
        </p:nvSpPr>
        <p:spPr>
          <a:xfrm>
            <a:off x="328037" y="4733057"/>
            <a:ext cx="591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MR9 did not support skin line feature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8B7D87-C752-B465-6543-199EDD97871A}"/>
              </a:ext>
            </a:extLst>
          </p:cNvPr>
          <p:cNvSpPr/>
          <p:nvPr/>
        </p:nvSpPr>
        <p:spPr>
          <a:xfrm>
            <a:off x="0" y="1024012"/>
            <a:ext cx="5943601" cy="539053"/>
          </a:xfrm>
          <a:prstGeom prst="rect">
            <a:avLst/>
          </a:prstGeom>
          <a:solidFill>
            <a:srgbClr val="00B05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B16525F-E357-284B-C5A7-82EE3F9D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04" y="1044397"/>
            <a:ext cx="11582400" cy="593305"/>
          </a:xfrm>
        </p:spPr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</a:rPr>
              <a:t>Enabled Skin Line Enlargement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0B8E8-95D3-1B21-43AF-F8BADC718A73}"/>
              </a:ext>
            </a:extLst>
          </p:cNvPr>
          <p:cNvSpPr txBox="1"/>
          <p:nvPr/>
        </p:nvSpPr>
        <p:spPr>
          <a:xfrm>
            <a:off x="406360" y="1646733"/>
            <a:ext cx="553724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Now supports Skin Line feature and allows the width to be tuned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Default is skin line is enabled with the value set to 1.00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range is 0 to 3.00 in steps of +/-0.1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Same as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DirectView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9C35F8F1-9D45-3642-21B3-5FCB0CE35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202" y="1018409"/>
            <a:ext cx="2327105" cy="1786155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52DE1D2-978A-F6A3-3DEC-91CDF892D356}"/>
              </a:ext>
            </a:extLst>
          </p:cNvPr>
          <p:cNvSpPr/>
          <p:nvPr/>
        </p:nvSpPr>
        <p:spPr>
          <a:xfrm>
            <a:off x="6348048" y="2877605"/>
            <a:ext cx="2110151" cy="41804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32566A-CD24-1379-C4E2-BC82F888A35D}"/>
              </a:ext>
            </a:extLst>
          </p:cNvPr>
          <p:cNvGrpSpPr/>
          <p:nvPr/>
        </p:nvGrpSpPr>
        <p:grpSpPr>
          <a:xfrm>
            <a:off x="8295079" y="1309611"/>
            <a:ext cx="3103442" cy="3696543"/>
            <a:chOff x="8295079" y="1309611"/>
            <a:chExt cx="3103442" cy="3696543"/>
          </a:xfrm>
        </p:grpSpPr>
        <p:pic>
          <p:nvPicPr>
            <p:cNvPr id="14" name="内容占位符 5">
              <a:extLst>
                <a:ext uri="{FF2B5EF4-FFF2-40B4-BE49-F238E27FC236}">
                  <a16:creationId xmlns:a16="http://schemas.microsoft.com/office/drawing/2014/main" id="{43FCD8FF-14BD-9508-BC80-97CFA98C4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95079" y="1309611"/>
              <a:ext cx="3103442" cy="36965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30A990-77BF-2C73-A298-DB02DA6CB3C0}"/>
                </a:ext>
              </a:extLst>
            </p:cNvPr>
            <p:cNvSpPr/>
            <p:nvPr/>
          </p:nvSpPr>
          <p:spPr>
            <a:xfrm>
              <a:off x="8448674" y="1714118"/>
              <a:ext cx="2327105" cy="371484"/>
            </a:xfrm>
            <a:prstGeom prst="rect">
              <a:avLst/>
            </a:prstGeom>
            <a:noFill/>
            <a:ln w="76200">
              <a:solidFill>
                <a:srgbClr val="38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857FC2-AA5A-1F1E-CAEC-A3409B239F18}"/>
                </a:ext>
              </a:extLst>
            </p:cNvPr>
            <p:cNvSpPr/>
            <p:nvPr/>
          </p:nvSpPr>
          <p:spPr>
            <a:xfrm>
              <a:off x="10432647" y="2248906"/>
              <a:ext cx="273453" cy="1656343"/>
            </a:xfrm>
            <a:prstGeom prst="rect">
              <a:avLst/>
            </a:prstGeom>
            <a:noFill/>
            <a:ln w="76200">
              <a:solidFill>
                <a:srgbClr val="38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BE75D-45AB-C46A-ACDF-DE3E930D74C5}"/>
              </a:ext>
            </a:extLst>
          </p:cNvPr>
          <p:cNvSpPr/>
          <p:nvPr/>
        </p:nvSpPr>
        <p:spPr>
          <a:xfrm>
            <a:off x="8448674" y="4095594"/>
            <a:ext cx="2257426" cy="48620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E4D5D-61CA-8FA5-54AE-F19C804A6024}"/>
              </a:ext>
            </a:extLst>
          </p:cNvPr>
          <p:cNvSpPr txBox="1"/>
          <p:nvPr/>
        </p:nvSpPr>
        <p:spPr>
          <a:xfrm>
            <a:off x="377697" y="3792300"/>
            <a:ext cx="5575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Mammography views only</a:t>
            </a:r>
          </a:p>
        </p:txBody>
      </p:sp>
    </p:spTree>
    <p:extLst>
      <p:ext uri="{BB962C8B-B14F-4D97-AF65-F5344CB8AC3E}">
        <p14:creationId xmlns:p14="http://schemas.microsoft.com/office/powerpoint/2010/main" val="996865258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A09EB-852F-9BDF-DBB9-AA742BDC7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</a:t>
            </a:r>
            <a:fld id="{5B239B2B-4A07-455C-AFE0-AC271F7970A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B517C3-8842-C9C5-91BA-9ABBBDA97EB5}"/>
              </a:ext>
            </a:extLst>
          </p:cNvPr>
          <p:cNvSpPr/>
          <p:nvPr/>
        </p:nvSpPr>
        <p:spPr>
          <a:xfrm>
            <a:off x="0" y="247332"/>
            <a:ext cx="12192000" cy="992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5338C6-F0E5-A7DC-E446-CF0EA9BF9217}"/>
              </a:ext>
            </a:extLst>
          </p:cNvPr>
          <p:cNvGrpSpPr/>
          <p:nvPr/>
        </p:nvGrpSpPr>
        <p:grpSpPr>
          <a:xfrm>
            <a:off x="6433132" y="304800"/>
            <a:ext cx="3748571" cy="6145485"/>
            <a:chOff x="6433132" y="304800"/>
            <a:chExt cx="3748571" cy="61454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CF65B8-24BB-CD72-4484-FB6A51BFD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3132" y="304800"/>
              <a:ext cx="3748571" cy="543910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830236-0979-4112-F5E4-1C94FC22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7600" y="5472453"/>
              <a:ext cx="3096468" cy="97783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EE72B59-8376-AF8A-4214-3B904E14472C}"/>
              </a:ext>
            </a:extLst>
          </p:cNvPr>
          <p:cNvGrpSpPr/>
          <p:nvPr/>
        </p:nvGrpSpPr>
        <p:grpSpPr>
          <a:xfrm>
            <a:off x="1942010" y="304800"/>
            <a:ext cx="3788312" cy="6160542"/>
            <a:chOff x="1942010" y="304800"/>
            <a:chExt cx="3788312" cy="61605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3A1710C-74FC-A93D-02DC-2CCEB85C6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6"/>
            <a:stretch/>
          </p:blipFill>
          <p:spPr>
            <a:xfrm>
              <a:off x="1942010" y="304800"/>
              <a:ext cx="3788312" cy="54391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7D7709-5608-BF1A-309E-95F7C4BD3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7932" y="5472453"/>
              <a:ext cx="3096468" cy="992889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873FDD2-F3D3-2D84-43BD-544EC701989F}"/>
              </a:ext>
            </a:extLst>
          </p:cNvPr>
          <p:cNvSpPr txBox="1"/>
          <p:nvPr/>
        </p:nvSpPr>
        <p:spPr>
          <a:xfrm>
            <a:off x="2401792" y="5968897"/>
            <a:ext cx="1585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Disabled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013AD8-730B-F338-79B9-79CC08DCED4D}"/>
              </a:ext>
            </a:extLst>
          </p:cNvPr>
          <p:cNvSpPr txBox="1"/>
          <p:nvPr/>
        </p:nvSpPr>
        <p:spPr>
          <a:xfrm>
            <a:off x="6958027" y="5942122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Enabled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7D44DD-08C3-49F2-D730-5686691900B6}"/>
              </a:ext>
            </a:extLst>
          </p:cNvPr>
          <p:cNvSpPr txBox="1"/>
          <p:nvPr/>
        </p:nvSpPr>
        <p:spPr>
          <a:xfrm>
            <a:off x="0" y="-31530"/>
            <a:ext cx="5150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Skin Line Enlargement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29622F8-FE5E-F537-C5EA-05FC0FF32BB0}"/>
              </a:ext>
            </a:extLst>
          </p:cNvPr>
          <p:cNvSpPr/>
          <p:nvPr/>
        </p:nvSpPr>
        <p:spPr>
          <a:xfrm>
            <a:off x="5744595" y="2753451"/>
            <a:ext cx="674263" cy="602885"/>
          </a:xfrm>
          <a:prstGeom prst="rightArrow">
            <a:avLst>
              <a:gd name="adj1" fmla="val 45198"/>
              <a:gd name="adj2" fmla="val 62500"/>
            </a:avLst>
          </a:prstGeom>
          <a:gradFill flip="none" rotWithShape="1">
            <a:gsLst>
              <a:gs pos="0">
                <a:srgbClr val="EB8519"/>
              </a:gs>
              <a:gs pos="100000">
                <a:srgbClr val="EB851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700837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833CB900-A24F-3ACD-E5F8-8C904DE1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7240"/>
            <a:ext cx="11582400" cy="6223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36F14C6B-919D-0374-85E2-B93CBCB2F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00" y="-47561"/>
            <a:ext cx="2946400" cy="30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p.</a:t>
            </a:r>
            <a:fld id="{5B239B2B-4A07-455C-AFE0-AC271F7970A9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C12A12-3867-11C1-0241-ACEC668AEAEC}"/>
              </a:ext>
            </a:extLst>
          </p:cNvPr>
          <p:cNvSpPr/>
          <p:nvPr/>
        </p:nvSpPr>
        <p:spPr>
          <a:xfrm>
            <a:off x="2007" y="1"/>
            <a:ext cx="12192000" cy="101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E3C3FE-F440-90AA-3B3F-D4B8CBDE3CF8}"/>
              </a:ext>
            </a:extLst>
          </p:cNvPr>
          <p:cNvSpPr/>
          <p:nvPr/>
        </p:nvSpPr>
        <p:spPr>
          <a:xfrm>
            <a:off x="-2448" y="133510"/>
            <a:ext cx="12202739" cy="740909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0BA4DA-8632-89E1-3F88-82E7BF075DDB}"/>
              </a:ext>
            </a:extLst>
          </p:cNvPr>
          <p:cNvSpPr/>
          <p:nvPr/>
        </p:nvSpPr>
        <p:spPr>
          <a:xfrm>
            <a:off x="0" y="95137"/>
            <a:ext cx="12202737" cy="7015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B14197A-4944-BDE3-9B11-6055A8884384}"/>
              </a:ext>
            </a:extLst>
          </p:cNvPr>
          <p:cNvSpPr txBox="1">
            <a:spLocks/>
          </p:cNvSpPr>
          <p:nvPr/>
        </p:nvSpPr>
        <p:spPr bwMode="auto">
          <a:xfrm>
            <a:off x="304800" y="172271"/>
            <a:ext cx="11582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5pPr>
            <a:lvl6pPr marL="60957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6pPr>
            <a:lvl7pPr marL="121914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7pPr>
            <a:lvl8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8pPr>
            <a:lvl9pPr marL="2438278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EB851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4400" kern="0" dirty="0">
                <a:solidFill>
                  <a:schemeClr val="bg1"/>
                </a:solidFill>
              </a:rPr>
              <a:t>Classic CR Mammography Enhancements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2DA061-9389-0E87-1D7A-8882C5DA97E9}"/>
              </a:ext>
            </a:extLst>
          </p:cNvPr>
          <p:cNvSpPr/>
          <p:nvPr/>
        </p:nvSpPr>
        <p:spPr>
          <a:xfrm>
            <a:off x="292395" y="4569124"/>
            <a:ext cx="5651206" cy="611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6A4CE8-D182-A60F-E403-DE76DA179DF6}"/>
              </a:ext>
            </a:extLst>
          </p:cNvPr>
          <p:cNvSpPr/>
          <p:nvPr/>
        </p:nvSpPr>
        <p:spPr>
          <a:xfrm>
            <a:off x="292394" y="5424930"/>
            <a:ext cx="11525210" cy="897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Saves image slider settings as the default to boost workflow by eliminating the need to adjust each image manually every time and also ensures consistent image quality.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54C74-5A98-BA5B-8095-61BA55303244}"/>
              </a:ext>
            </a:extLst>
          </p:cNvPr>
          <p:cNvSpPr/>
          <p:nvPr/>
        </p:nvSpPr>
        <p:spPr>
          <a:xfrm>
            <a:off x="178095" y="4421825"/>
            <a:ext cx="946150" cy="289717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MR9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BEA40-319B-5A14-3224-CE22D9312431}"/>
              </a:ext>
            </a:extLst>
          </p:cNvPr>
          <p:cNvSpPr/>
          <p:nvPr/>
        </p:nvSpPr>
        <p:spPr>
          <a:xfrm>
            <a:off x="178095" y="5277631"/>
            <a:ext cx="946150" cy="289717"/>
          </a:xfrm>
          <a:prstGeom prst="rect">
            <a:avLst/>
          </a:prstGeom>
          <a:solidFill>
            <a:srgbClr val="EB851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Benefit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AC17C8-FC4F-8984-4CB4-F5C264ECC2C1}"/>
              </a:ext>
            </a:extLst>
          </p:cNvPr>
          <p:cNvSpPr/>
          <p:nvPr/>
        </p:nvSpPr>
        <p:spPr>
          <a:xfrm>
            <a:off x="304548" y="1517894"/>
            <a:ext cx="5639053" cy="2806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92ECE-61EE-E517-36D0-01BE210BCD5C}"/>
              </a:ext>
            </a:extLst>
          </p:cNvPr>
          <p:cNvSpPr txBox="1"/>
          <p:nvPr/>
        </p:nvSpPr>
        <p:spPr>
          <a:xfrm>
            <a:off x="328037" y="4733057"/>
            <a:ext cx="591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MR9 did not allow saving looks as default.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8B7D87-C752-B465-6543-199EDD97871A}"/>
              </a:ext>
            </a:extLst>
          </p:cNvPr>
          <p:cNvSpPr/>
          <p:nvPr/>
        </p:nvSpPr>
        <p:spPr>
          <a:xfrm>
            <a:off x="0" y="1024012"/>
            <a:ext cx="5943601" cy="539053"/>
          </a:xfrm>
          <a:prstGeom prst="rect">
            <a:avLst/>
          </a:prstGeom>
          <a:solidFill>
            <a:srgbClr val="00B05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B16525F-E357-284B-C5A7-82EE3F9D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04" y="1044397"/>
            <a:ext cx="11582400" cy="593305"/>
          </a:xfrm>
        </p:spPr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</a:rPr>
              <a:t>Save Look as Customer Default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0B8E8-95D3-1B21-43AF-F8BADC718A73}"/>
              </a:ext>
            </a:extLst>
          </p:cNvPr>
          <p:cNvSpPr txBox="1"/>
          <p:nvPr/>
        </p:nvSpPr>
        <p:spPr>
          <a:xfrm>
            <a:off x="406360" y="1646733"/>
            <a:ext cx="55372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preferred image Look along with Brightness, Latitude, Contrast, Sharpness and Noise slider adjustments can now be save as customers default.</a:t>
            </a:r>
          </a:p>
          <a:p>
            <a:endParaRPr lang="en-US" sz="2000" dirty="0"/>
          </a:p>
          <a:p>
            <a:r>
              <a:rPr lang="en-US" sz="2000" dirty="0"/>
              <a:t>Skin Line does not save as customer default.</a:t>
            </a:r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2D4B1E44-6F43-F5B4-70B4-D64CAEEE3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670" y="1616589"/>
            <a:ext cx="5286373" cy="32328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FDE0B0-E52A-E465-BE19-F2DD212777D7}"/>
              </a:ext>
            </a:extLst>
          </p:cNvPr>
          <p:cNvSpPr txBox="1"/>
          <p:nvPr/>
        </p:nvSpPr>
        <p:spPr>
          <a:xfrm>
            <a:off x="451356" y="3817381"/>
            <a:ext cx="5575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Mammography views only</a:t>
            </a:r>
          </a:p>
        </p:txBody>
      </p:sp>
    </p:spTree>
    <p:extLst>
      <p:ext uri="{BB962C8B-B14F-4D97-AF65-F5344CB8AC3E}">
        <p14:creationId xmlns:p14="http://schemas.microsoft.com/office/powerpoint/2010/main" val="3264145866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1"/>
  <p:tag name="ARTICULATE_NAV_LEVEL" val="1"/>
  <p:tag name="ARTICULATE_PLAYLIST_ID" val="-1"/>
  <p:tag name="ARTICULATE_LOCK_SLIDE" val="0"/>
  <p:tag name="ARTICULATE_SLIDE_NAV" val="1"/>
  <p:tag name="ARTICULATE_SLIDE_GUID" val="760e7b4a-7e2e-4e4e-b129-70b132bc07d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1"/>
  <p:tag name="ARTICULATE_NAV_LEVEL" val="1"/>
  <p:tag name="ARTICULATE_PLAYLIST_ID" val="-1"/>
  <p:tag name="ARTICULATE_LOCK_SLIDE" val="0"/>
  <p:tag name="ARTICULATE_SLIDE_NAV" val="1"/>
  <p:tag name="ARTICULATE_SLIDE_GUID" val="760e7b4a-7e2e-4e4e-b129-70b132bc07d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DOCUME~1\50471365\LOCALS~1\Temp\articulate\presenter\imgtemp\MaSPJ69t_files\slide0001_image001.p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heme/theme1.xml><?xml version="1.0" encoding="utf-8"?>
<a:theme xmlns:a="http://schemas.openxmlformats.org/drawingml/2006/main" name="Carestream-Master-Presentation-Template-20160101">
  <a:themeElements>
    <a:clrScheme name="6_Office Theme 1">
      <a:dk1>
        <a:srgbClr val="000000"/>
      </a:dk1>
      <a:lt1>
        <a:srgbClr val="FFFFFF"/>
      </a:lt1>
      <a:dk2>
        <a:srgbClr val="67848F"/>
      </a:dk2>
      <a:lt2>
        <a:srgbClr val="7C96A1"/>
      </a:lt2>
      <a:accent1>
        <a:srgbClr val="96D3E5"/>
      </a:accent1>
      <a:accent2>
        <a:srgbClr val="FE7A27"/>
      </a:accent2>
      <a:accent3>
        <a:srgbClr val="FFFFFF"/>
      </a:accent3>
      <a:accent4>
        <a:srgbClr val="000000"/>
      </a:accent4>
      <a:accent5>
        <a:srgbClr val="C9E6F0"/>
      </a:accent5>
      <a:accent6>
        <a:srgbClr val="E66E22"/>
      </a:accent6>
      <a:hlink>
        <a:srgbClr val="4C4C4C"/>
      </a:hlink>
      <a:folHlink>
        <a:srgbClr val="808080"/>
      </a:folHlink>
    </a:clrScheme>
    <a:fontScheme name="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 Theme 1">
        <a:dk1>
          <a:srgbClr val="000000"/>
        </a:dk1>
        <a:lt1>
          <a:srgbClr val="FFFFFF"/>
        </a:lt1>
        <a:dk2>
          <a:srgbClr val="67848F"/>
        </a:dk2>
        <a:lt2>
          <a:srgbClr val="7C96A1"/>
        </a:lt2>
        <a:accent1>
          <a:srgbClr val="96D3E5"/>
        </a:accent1>
        <a:accent2>
          <a:srgbClr val="FE7A27"/>
        </a:accent2>
        <a:accent3>
          <a:srgbClr val="FFFFFF"/>
        </a:accent3>
        <a:accent4>
          <a:srgbClr val="000000"/>
        </a:accent4>
        <a:accent5>
          <a:srgbClr val="C9E6F0"/>
        </a:accent5>
        <a:accent6>
          <a:srgbClr val="E66E22"/>
        </a:accent6>
        <a:hlink>
          <a:srgbClr val="4C4C4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Carestream-Master-Presentation-Template-20160101">
  <a:themeElements>
    <a:clrScheme name="CSH">
      <a:dk1>
        <a:srgbClr val="000000"/>
      </a:dk1>
      <a:lt1>
        <a:srgbClr val="FFFFFF"/>
      </a:lt1>
      <a:dk2>
        <a:srgbClr val="67848F"/>
      </a:dk2>
      <a:lt2>
        <a:srgbClr val="7C96A1"/>
      </a:lt2>
      <a:accent1>
        <a:srgbClr val="96D3E5"/>
      </a:accent1>
      <a:accent2>
        <a:srgbClr val="FE7A27"/>
      </a:accent2>
      <a:accent3>
        <a:srgbClr val="FFFFFF"/>
      </a:accent3>
      <a:accent4>
        <a:srgbClr val="000000"/>
      </a:accent4>
      <a:accent5>
        <a:srgbClr val="C9E6F0"/>
      </a:accent5>
      <a:accent6>
        <a:srgbClr val="E66E22"/>
      </a:accent6>
      <a:hlink>
        <a:srgbClr val="0070C0"/>
      </a:hlink>
      <a:folHlink>
        <a:srgbClr val="0070C0"/>
      </a:folHlink>
    </a:clrScheme>
    <a:fontScheme name="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 Theme 1">
        <a:dk1>
          <a:srgbClr val="000000"/>
        </a:dk1>
        <a:lt1>
          <a:srgbClr val="FFFFFF"/>
        </a:lt1>
        <a:dk2>
          <a:srgbClr val="67848F"/>
        </a:dk2>
        <a:lt2>
          <a:srgbClr val="7C96A1"/>
        </a:lt2>
        <a:accent1>
          <a:srgbClr val="96D3E5"/>
        </a:accent1>
        <a:accent2>
          <a:srgbClr val="FE7A27"/>
        </a:accent2>
        <a:accent3>
          <a:srgbClr val="FFFFFF"/>
        </a:accent3>
        <a:accent4>
          <a:srgbClr val="000000"/>
        </a:accent4>
        <a:accent5>
          <a:srgbClr val="C9E6F0"/>
        </a:accent5>
        <a:accent6>
          <a:srgbClr val="E66E22"/>
        </a:accent6>
        <a:hlink>
          <a:srgbClr val="4C4C4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Carestream-Master-Presentation-Template-20160101">
  <a:themeElements>
    <a:clrScheme name="CSH">
      <a:dk1>
        <a:srgbClr val="000000"/>
      </a:dk1>
      <a:lt1>
        <a:srgbClr val="FFFFFF"/>
      </a:lt1>
      <a:dk2>
        <a:srgbClr val="67848F"/>
      </a:dk2>
      <a:lt2>
        <a:srgbClr val="7C96A1"/>
      </a:lt2>
      <a:accent1>
        <a:srgbClr val="96D3E5"/>
      </a:accent1>
      <a:accent2>
        <a:srgbClr val="FE7A27"/>
      </a:accent2>
      <a:accent3>
        <a:srgbClr val="FFFFFF"/>
      </a:accent3>
      <a:accent4>
        <a:srgbClr val="000000"/>
      </a:accent4>
      <a:accent5>
        <a:srgbClr val="C9E6F0"/>
      </a:accent5>
      <a:accent6>
        <a:srgbClr val="E66E22"/>
      </a:accent6>
      <a:hlink>
        <a:srgbClr val="0070C0"/>
      </a:hlink>
      <a:folHlink>
        <a:srgbClr val="0070C0"/>
      </a:folHlink>
    </a:clrScheme>
    <a:fontScheme name="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 Theme 1">
        <a:dk1>
          <a:srgbClr val="000000"/>
        </a:dk1>
        <a:lt1>
          <a:srgbClr val="FFFFFF"/>
        </a:lt1>
        <a:dk2>
          <a:srgbClr val="67848F"/>
        </a:dk2>
        <a:lt2>
          <a:srgbClr val="7C96A1"/>
        </a:lt2>
        <a:accent1>
          <a:srgbClr val="96D3E5"/>
        </a:accent1>
        <a:accent2>
          <a:srgbClr val="FE7A27"/>
        </a:accent2>
        <a:accent3>
          <a:srgbClr val="FFFFFF"/>
        </a:accent3>
        <a:accent4>
          <a:srgbClr val="000000"/>
        </a:accent4>
        <a:accent5>
          <a:srgbClr val="C9E6F0"/>
        </a:accent5>
        <a:accent6>
          <a:srgbClr val="E66E22"/>
        </a:accent6>
        <a:hlink>
          <a:srgbClr val="4C4C4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Carestream-Master-Presentation-Template-20160101">
  <a:themeElements>
    <a:clrScheme name="CSH">
      <a:dk1>
        <a:srgbClr val="000000"/>
      </a:dk1>
      <a:lt1>
        <a:srgbClr val="FFFFFF"/>
      </a:lt1>
      <a:dk2>
        <a:srgbClr val="67848F"/>
      </a:dk2>
      <a:lt2>
        <a:srgbClr val="7C96A1"/>
      </a:lt2>
      <a:accent1>
        <a:srgbClr val="96D3E5"/>
      </a:accent1>
      <a:accent2>
        <a:srgbClr val="FE7A27"/>
      </a:accent2>
      <a:accent3>
        <a:srgbClr val="FFFFFF"/>
      </a:accent3>
      <a:accent4>
        <a:srgbClr val="000000"/>
      </a:accent4>
      <a:accent5>
        <a:srgbClr val="C9E6F0"/>
      </a:accent5>
      <a:accent6>
        <a:srgbClr val="E66E22"/>
      </a:accent6>
      <a:hlink>
        <a:srgbClr val="0070C0"/>
      </a:hlink>
      <a:folHlink>
        <a:srgbClr val="0070C0"/>
      </a:folHlink>
    </a:clrScheme>
    <a:fontScheme name="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 Theme 1">
        <a:dk1>
          <a:srgbClr val="000000"/>
        </a:dk1>
        <a:lt1>
          <a:srgbClr val="FFFFFF"/>
        </a:lt1>
        <a:dk2>
          <a:srgbClr val="67848F"/>
        </a:dk2>
        <a:lt2>
          <a:srgbClr val="7C96A1"/>
        </a:lt2>
        <a:accent1>
          <a:srgbClr val="96D3E5"/>
        </a:accent1>
        <a:accent2>
          <a:srgbClr val="FE7A27"/>
        </a:accent2>
        <a:accent3>
          <a:srgbClr val="FFFFFF"/>
        </a:accent3>
        <a:accent4>
          <a:srgbClr val="000000"/>
        </a:accent4>
        <a:accent5>
          <a:srgbClr val="C9E6F0"/>
        </a:accent5>
        <a:accent6>
          <a:srgbClr val="E66E22"/>
        </a:accent6>
        <a:hlink>
          <a:srgbClr val="4C4C4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Carestream-Master-Presentation-Template-20160101">
  <a:themeElements>
    <a:clrScheme name="CSH">
      <a:dk1>
        <a:srgbClr val="000000"/>
      </a:dk1>
      <a:lt1>
        <a:srgbClr val="FFFFFF"/>
      </a:lt1>
      <a:dk2>
        <a:srgbClr val="67848F"/>
      </a:dk2>
      <a:lt2>
        <a:srgbClr val="7C96A1"/>
      </a:lt2>
      <a:accent1>
        <a:srgbClr val="96D3E5"/>
      </a:accent1>
      <a:accent2>
        <a:srgbClr val="FE7A27"/>
      </a:accent2>
      <a:accent3>
        <a:srgbClr val="FFFFFF"/>
      </a:accent3>
      <a:accent4>
        <a:srgbClr val="000000"/>
      </a:accent4>
      <a:accent5>
        <a:srgbClr val="C9E6F0"/>
      </a:accent5>
      <a:accent6>
        <a:srgbClr val="E66E22"/>
      </a:accent6>
      <a:hlink>
        <a:srgbClr val="0070C0"/>
      </a:hlink>
      <a:folHlink>
        <a:srgbClr val="0070C0"/>
      </a:folHlink>
    </a:clrScheme>
    <a:fontScheme name="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 Theme 1">
        <a:dk1>
          <a:srgbClr val="000000"/>
        </a:dk1>
        <a:lt1>
          <a:srgbClr val="FFFFFF"/>
        </a:lt1>
        <a:dk2>
          <a:srgbClr val="67848F"/>
        </a:dk2>
        <a:lt2>
          <a:srgbClr val="7C96A1"/>
        </a:lt2>
        <a:accent1>
          <a:srgbClr val="96D3E5"/>
        </a:accent1>
        <a:accent2>
          <a:srgbClr val="FE7A27"/>
        </a:accent2>
        <a:accent3>
          <a:srgbClr val="FFFFFF"/>
        </a:accent3>
        <a:accent4>
          <a:srgbClr val="000000"/>
        </a:accent4>
        <a:accent5>
          <a:srgbClr val="C9E6F0"/>
        </a:accent5>
        <a:accent6>
          <a:srgbClr val="E66E22"/>
        </a:accent6>
        <a:hlink>
          <a:srgbClr val="4C4C4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Office Theme">
  <a:themeElements>
    <a:clrScheme name="11_Office Theme 1">
      <a:dk1>
        <a:srgbClr val="000000"/>
      </a:dk1>
      <a:lt1>
        <a:srgbClr val="FFFFFF"/>
      </a:lt1>
      <a:dk2>
        <a:srgbClr val="67848F"/>
      </a:dk2>
      <a:lt2>
        <a:srgbClr val="7C96A1"/>
      </a:lt2>
      <a:accent1>
        <a:srgbClr val="96D3E5"/>
      </a:accent1>
      <a:accent2>
        <a:srgbClr val="FE7A27"/>
      </a:accent2>
      <a:accent3>
        <a:srgbClr val="FFFFFF"/>
      </a:accent3>
      <a:accent4>
        <a:srgbClr val="000000"/>
      </a:accent4>
      <a:accent5>
        <a:srgbClr val="C9E6F0"/>
      </a:accent5>
      <a:accent6>
        <a:srgbClr val="E66E22"/>
      </a:accent6>
      <a:hlink>
        <a:srgbClr val="4C4C4C"/>
      </a:hlink>
      <a:folHlink>
        <a:srgbClr val="808080"/>
      </a:folHlink>
    </a:clrScheme>
    <a:fontScheme name="11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Office Theme 1">
        <a:dk1>
          <a:srgbClr val="000000"/>
        </a:dk1>
        <a:lt1>
          <a:srgbClr val="FFFFFF"/>
        </a:lt1>
        <a:dk2>
          <a:srgbClr val="67848F"/>
        </a:dk2>
        <a:lt2>
          <a:srgbClr val="7C96A1"/>
        </a:lt2>
        <a:accent1>
          <a:srgbClr val="96D3E5"/>
        </a:accent1>
        <a:accent2>
          <a:srgbClr val="FE7A27"/>
        </a:accent2>
        <a:accent3>
          <a:srgbClr val="FFFFFF"/>
        </a:accent3>
        <a:accent4>
          <a:srgbClr val="000000"/>
        </a:accent4>
        <a:accent5>
          <a:srgbClr val="C9E6F0"/>
        </a:accent5>
        <a:accent6>
          <a:srgbClr val="E66E22"/>
        </a:accent6>
        <a:hlink>
          <a:srgbClr val="4C4C4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11_Office Theme 1">
      <a:dk1>
        <a:srgbClr val="000000"/>
      </a:dk1>
      <a:lt1>
        <a:srgbClr val="FFFFFF"/>
      </a:lt1>
      <a:dk2>
        <a:srgbClr val="67848F"/>
      </a:dk2>
      <a:lt2>
        <a:srgbClr val="7C96A1"/>
      </a:lt2>
      <a:accent1>
        <a:srgbClr val="96D3E5"/>
      </a:accent1>
      <a:accent2>
        <a:srgbClr val="FE7A27"/>
      </a:accent2>
      <a:accent3>
        <a:srgbClr val="FFFFFF"/>
      </a:accent3>
      <a:accent4>
        <a:srgbClr val="000000"/>
      </a:accent4>
      <a:accent5>
        <a:srgbClr val="C9E6F0"/>
      </a:accent5>
      <a:accent6>
        <a:srgbClr val="E66E22"/>
      </a:accent6>
      <a:hlink>
        <a:srgbClr val="4C4C4C"/>
      </a:hlink>
      <a:folHlink>
        <a:srgbClr val="808080"/>
      </a:folHlink>
    </a:clrScheme>
    <a:fontScheme name="11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Office Theme 1">
        <a:dk1>
          <a:srgbClr val="000000"/>
        </a:dk1>
        <a:lt1>
          <a:srgbClr val="FFFFFF"/>
        </a:lt1>
        <a:dk2>
          <a:srgbClr val="67848F"/>
        </a:dk2>
        <a:lt2>
          <a:srgbClr val="7C96A1"/>
        </a:lt2>
        <a:accent1>
          <a:srgbClr val="96D3E5"/>
        </a:accent1>
        <a:accent2>
          <a:srgbClr val="FE7A27"/>
        </a:accent2>
        <a:accent3>
          <a:srgbClr val="FFFFFF"/>
        </a:accent3>
        <a:accent4>
          <a:srgbClr val="000000"/>
        </a:accent4>
        <a:accent5>
          <a:srgbClr val="C9E6F0"/>
        </a:accent5>
        <a:accent6>
          <a:srgbClr val="E66E22"/>
        </a:accent6>
        <a:hlink>
          <a:srgbClr val="4C4C4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17 CSH Confidential">
  <a:themeElements>
    <a:clrScheme name="CSH">
      <a:dk1>
        <a:srgbClr val="000000"/>
      </a:dk1>
      <a:lt1>
        <a:srgbClr val="FFFFFF"/>
      </a:lt1>
      <a:dk2>
        <a:srgbClr val="67848F"/>
      </a:dk2>
      <a:lt2>
        <a:srgbClr val="7C96A1"/>
      </a:lt2>
      <a:accent1>
        <a:srgbClr val="96D3E5"/>
      </a:accent1>
      <a:accent2>
        <a:srgbClr val="FE7A27"/>
      </a:accent2>
      <a:accent3>
        <a:srgbClr val="FFFFFF"/>
      </a:accent3>
      <a:accent4>
        <a:srgbClr val="000000"/>
      </a:accent4>
      <a:accent5>
        <a:srgbClr val="C9E6F0"/>
      </a:accent5>
      <a:accent6>
        <a:srgbClr val="E66E22"/>
      </a:accent6>
      <a:hlink>
        <a:srgbClr val="0070C0"/>
      </a:hlink>
      <a:folHlink>
        <a:srgbClr val="0070C0"/>
      </a:folHlink>
    </a:clrScheme>
    <a:fontScheme name="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 Theme 1">
        <a:dk1>
          <a:srgbClr val="000000"/>
        </a:dk1>
        <a:lt1>
          <a:srgbClr val="FFFFFF"/>
        </a:lt1>
        <a:dk2>
          <a:srgbClr val="67848F"/>
        </a:dk2>
        <a:lt2>
          <a:srgbClr val="7C96A1"/>
        </a:lt2>
        <a:accent1>
          <a:srgbClr val="96D3E5"/>
        </a:accent1>
        <a:accent2>
          <a:srgbClr val="FE7A27"/>
        </a:accent2>
        <a:accent3>
          <a:srgbClr val="FFFFFF"/>
        </a:accent3>
        <a:accent4>
          <a:srgbClr val="000000"/>
        </a:accent4>
        <a:accent5>
          <a:srgbClr val="C9E6F0"/>
        </a:accent5>
        <a:accent6>
          <a:srgbClr val="E66E22"/>
        </a:accent6>
        <a:hlink>
          <a:srgbClr val="4C4C4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 CSH Confidential" id="{7D346968-D67C-4BBF-B29B-70EB1489B05A}" vid="{44419961-C6AF-4971-B8CE-7E957893569B}"/>
    </a:ext>
  </a:extLst>
</a:theme>
</file>

<file path=ppt/theme/theme4.xml><?xml version="1.0" encoding="utf-8"?>
<a:theme xmlns:a="http://schemas.openxmlformats.org/drawingml/2006/main" name="1_Carestream-Master-Presentation-Template-20160101">
  <a:themeElements>
    <a:clrScheme name="CSH">
      <a:dk1>
        <a:srgbClr val="000000"/>
      </a:dk1>
      <a:lt1>
        <a:srgbClr val="FFFFFF"/>
      </a:lt1>
      <a:dk2>
        <a:srgbClr val="67848F"/>
      </a:dk2>
      <a:lt2>
        <a:srgbClr val="7C96A1"/>
      </a:lt2>
      <a:accent1>
        <a:srgbClr val="96D3E5"/>
      </a:accent1>
      <a:accent2>
        <a:srgbClr val="FE7A27"/>
      </a:accent2>
      <a:accent3>
        <a:srgbClr val="FFFFFF"/>
      </a:accent3>
      <a:accent4>
        <a:srgbClr val="000000"/>
      </a:accent4>
      <a:accent5>
        <a:srgbClr val="C9E6F0"/>
      </a:accent5>
      <a:accent6>
        <a:srgbClr val="E66E22"/>
      </a:accent6>
      <a:hlink>
        <a:srgbClr val="0070C0"/>
      </a:hlink>
      <a:folHlink>
        <a:srgbClr val="0070C0"/>
      </a:folHlink>
    </a:clrScheme>
    <a:fontScheme name="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 Theme 1">
        <a:dk1>
          <a:srgbClr val="000000"/>
        </a:dk1>
        <a:lt1>
          <a:srgbClr val="FFFFFF"/>
        </a:lt1>
        <a:dk2>
          <a:srgbClr val="67848F"/>
        </a:dk2>
        <a:lt2>
          <a:srgbClr val="7C96A1"/>
        </a:lt2>
        <a:accent1>
          <a:srgbClr val="96D3E5"/>
        </a:accent1>
        <a:accent2>
          <a:srgbClr val="FE7A27"/>
        </a:accent2>
        <a:accent3>
          <a:srgbClr val="FFFFFF"/>
        </a:accent3>
        <a:accent4>
          <a:srgbClr val="000000"/>
        </a:accent4>
        <a:accent5>
          <a:srgbClr val="C9E6F0"/>
        </a:accent5>
        <a:accent6>
          <a:srgbClr val="E66E22"/>
        </a:accent6>
        <a:hlink>
          <a:srgbClr val="4C4C4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Carestream-Master-Presentation-Template-20160101">
  <a:themeElements>
    <a:clrScheme name="CSH">
      <a:dk1>
        <a:srgbClr val="000000"/>
      </a:dk1>
      <a:lt1>
        <a:srgbClr val="FFFFFF"/>
      </a:lt1>
      <a:dk2>
        <a:srgbClr val="67848F"/>
      </a:dk2>
      <a:lt2>
        <a:srgbClr val="7C96A1"/>
      </a:lt2>
      <a:accent1>
        <a:srgbClr val="96D3E5"/>
      </a:accent1>
      <a:accent2>
        <a:srgbClr val="FE7A27"/>
      </a:accent2>
      <a:accent3>
        <a:srgbClr val="FFFFFF"/>
      </a:accent3>
      <a:accent4>
        <a:srgbClr val="000000"/>
      </a:accent4>
      <a:accent5>
        <a:srgbClr val="C9E6F0"/>
      </a:accent5>
      <a:accent6>
        <a:srgbClr val="E66E22"/>
      </a:accent6>
      <a:hlink>
        <a:srgbClr val="0070C0"/>
      </a:hlink>
      <a:folHlink>
        <a:srgbClr val="0070C0"/>
      </a:folHlink>
    </a:clrScheme>
    <a:fontScheme name="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 Theme 1">
        <a:dk1>
          <a:srgbClr val="000000"/>
        </a:dk1>
        <a:lt1>
          <a:srgbClr val="FFFFFF"/>
        </a:lt1>
        <a:dk2>
          <a:srgbClr val="67848F"/>
        </a:dk2>
        <a:lt2>
          <a:srgbClr val="7C96A1"/>
        </a:lt2>
        <a:accent1>
          <a:srgbClr val="96D3E5"/>
        </a:accent1>
        <a:accent2>
          <a:srgbClr val="FE7A27"/>
        </a:accent2>
        <a:accent3>
          <a:srgbClr val="FFFFFF"/>
        </a:accent3>
        <a:accent4>
          <a:srgbClr val="000000"/>
        </a:accent4>
        <a:accent5>
          <a:srgbClr val="C9E6F0"/>
        </a:accent5>
        <a:accent6>
          <a:srgbClr val="E66E22"/>
        </a:accent6>
        <a:hlink>
          <a:srgbClr val="4C4C4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Legacy">
  <a:themeElements>
    <a:clrScheme name="6_Office Theme 1">
      <a:dk1>
        <a:srgbClr val="000000"/>
      </a:dk1>
      <a:lt1>
        <a:srgbClr val="FFFFFF"/>
      </a:lt1>
      <a:dk2>
        <a:srgbClr val="67848F"/>
      </a:dk2>
      <a:lt2>
        <a:srgbClr val="7C96A1"/>
      </a:lt2>
      <a:accent1>
        <a:srgbClr val="96D3E5"/>
      </a:accent1>
      <a:accent2>
        <a:srgbClr val="FE7A27"/>
      </a:accent2>
      <a:accent3>
        <a:srgbClr val="FFFFFF"/>
      </a:accent3>
      <a:accent4>
        <a:srgbClr val="000000"/>
      </a:accent4>
      <a:accent5>
        <a:srgbClr val="C9E6F0"/>
      </a:accent5>
      <a:accent6>
        <a:srgbClr val="E66E22"/>
      </a:accent6>
      <a:hlink>
        <a:srgbClr val="4C4C4C"/>
      </a:hlink>
      <a:folHlink>
        <a:srgbClr val="808080"/>
      </a:folHlink>
    </a:clrScheme>
    <a:fontScheme name="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 Theme 1">
        <a:dk1>
          <a:srgbClr val="000000"/>
        </a:dk1>
        <a:lt1>
          <a:srgbClr val="FFFFFF"/>
        </a:lt1>
        <a:dk2>
          <a:srgbClr val="67848F"/>
        </a:dk2>
        <a:lt2>
          <a:srgbClr val="7C96A1"/>
        </a:lt2>
        <a:accent1>
          <a:srgbClr val="96D3E5"/>
        </a:accent1>
        <a:accent2>
          <a:srgbClr val="FE7A27"/>
        </a:accent2>
        <a:accent3>
          <a:srgbClr val="FFFFFF"/>
        </a:accent3>
        <a:accent4>
          <a:srgbClr val="000000"/>
        </a:accent4>
        <a:accent5>
          <a:srgbClr val="C9E6F0"/>
        </a:accent5>
        <a:accent6>
          <a:srgbClr val="E66E22"/>
        </a:accent6>
        <a:hlink>
          <a:srgbClr val="4C4C4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2_Office Theme">
  <a:themeElements>
    <a:clrScheme name="11_Office Theme 1">
      <a:dk1>
        <a:srgbClr val="000000"/>
      </a:dk1>
      <a:lt1>
        <a:srgbClr val="FFFFFF"/>
      </a:lt1>
      <a:dk2>
        <a:srgbClr val="67848F"/>
      </a:dk2>
      <a:lt2>
        <a:srgbClr val="7C96A1"/>
      </a:lt2>
      <a:accent1>
        <a:srgbClr val="96D3E5"/>
      </a:accent1>
      <a:accent2>
        <a:srgbClr val="FE7A27"/>
      </a:accent2>
      <a:accent3>
        <a:srgbClr val="FFFFFF"/>
      </a:accent3>
      <a:accent4>
        <a:srgbClr val="000000"/>
      </a:accent4>
      <a:accent5>
        <a:srgbClr val="C9E6F0"/>
      </a:accent5>
      <a:accent6>
        <a:srgbClr val="E66E22"/>
      </a:accent6>
      <a:hlink>
        <a:srgbClr val="4C4C4C"/>
      </a:hlink>
      <a:folHlink>
        <a:srgbClr val="808080"/>
      </a:folHlink>
    </a:clrScheme>
    <a:fontScheme name="11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Office Theme 1">
        <a:dk1>
          <a:srgbClr val="000000"/>
        </a:dk1>
        <a:lt1>
          <a:srgbClr val="FFFFFF"/>
        </a:lt1>
        <a:dk2>
          <a:srgbClr val="67848F"/>
        </a:dk2>
        <a:lt2>
          <a:srgbClr val="7C96A1"/>
        </a:lt2>
        <a:accent1>
          <a:srgbClr val="96D3E5"/>
        </a:accent1>
        <a:accent2>
          <a:srgbClr val="FE7A27"/>
        </a:accent2>
        <a:accent3>
          <a:srgbClr val="FFFFFF"/>
        </a:accent3>
        <a:accent4>
          <a:srgbClr val="000000"/>
        </a:accent4>
        <a:accent5>
          <a:srgbClr val="C9E6F0"/>
        </a:accent5>
        <a:accent6>
          <a:srgbClr val="E66E22"/>
        </a:accent6>
        <a:hlink>
          <a:srgbClr val="4C4C4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Carestream-Master-Presentation-Template-20160101">
  <a:themeElements>
    <a:clrScheme name="CSH">
      <a:dk1>
        <a:srgbClr val="000000"/>
      </a:dk1>
      <a:lt1>
        <a:srgbClr val="FFFFFF"/>
      </a:lt1>
      <a:dk2>
        <a:srgbClr val="67848F"/>
      </a:dk2>
      <a:lt2>
        <a:srgbClr val="7C96A1"/>
      </a:lt2>
      <a:accent1>
        <a:srgbClr val="96D3E5"/>
      </a:accent1>
      <a:accent2>
        <a:srgbClr val="FE7A27"/>
      </a:accent2>
      <a:accent3>
        <a:srgbClr val="FFFFFF"/>
      </a:accent3>
      <a:accent4>
        <a:srgbClr val="000000"/>
      </a:accent4>
      <a:accent5>
        <a:srgbClr val="C9E6F0"/>
      </a:accent5>
      <a:accent6>
        <a:srgbClr val="E66E22"/>
      </a:accent6>
      <a:hlink>
        <a:srgbClr val="0070C0"/>
      </a:hlink>
      <a:folHlink>
        <a:srgbClr val="0070C0"/>
      </a:folHlink>
    </a:clrScheme>
    <a:fontScheme name="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 Theme 1">
        <a:dk1>
          <a:srgbClr val="000000"/>
        </a:dk1>
        <a:lt1>
          <a:srgbClr val="FFFFFF"/>
        </a:lt1>
        <a:dk2>
          <a:srgbClr val="67848F"/>
        </a:dk2>
        <a:lt2>
          <a:srgbClr val="7C96A1"/>
        </a:lt2>
        <a:accent1>
          <a:srgbClr val="96D3E5"/>
        </a:accent1>
        <a:accent2>
          <a:srgbClr val="FE7A27"/>
        </a:accent2>
        <a:accent3>
          <a:srgbClr val="FFFFFF"/>
        </a:accent3>
        <a:accent4>
          <a:srgbClr val="000000"/>
        </a:accent4>
        <a:accent5>
          <a:srgbClr val="C9E6F0"/>
        </a:accent5>
        <a:accent6>
          <a:srgbClr val="E66E22"/>
        </a:accent6>
        <a:hlink>
          <a:srgbClr val="4C4C4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Carestream-Master-Presentation-Template-20160101">
  <a:themeElements>
    <a:clrScheme name="CSH">
      <a:dk1>
        <a:srgbClr val="000000"/>
      </a:dk1>
      <a:lt1>
        <a:srgbClr val="FFFFFF"/>
      </a:lt1>
      <a:dk2>
        <a:srgbClr val="67848F"/>
      </a:dk2>
      <a:lt2>
        <a:srgbClr val="7C96A1"/>
      </a:lt2>
      <a:accent1>
        <a:srgbClr val="96D3E5"/>
      </a:accent1>
      <a:accent2>
        <a:srgbClr val="FE7A27"/>
      </a:accent2>
      <a:accent3>
        <a:srgbClr val="FFFFFF"/>
      </a:accent3>
      <a:accent4>
        <a:srgbClr val="000000"/>
      </a:accent4>
      <a:accent5>
        <a:srgbClr val="C9E6F0"/>
      </a:accent5>
      <a:accent6>
        <a:srgbClr val="E66E22"/>
      </a:accent6>
      <a:hlink>
        <a:srgbClr val="0070C0"/>
      </a:hlink>
      <a:folHlink>
        <a:srgbClr val="0070C0"/>
      </a:folHlink>
    </a:clrScheme>
    <a:fontScheme name="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 Theme 1">
        <a:dk1>
          <a:srgbClr val="000000"/>
        </a:dk1>
        <a:lt1>
          <a:srgbClr val="FFFFFF"/>
        </a:lt1>
        <a:dk2>
          <a:srgbClr val="67848F"/>
        </a:dk2>
        <a:lt2>
          <a:srgbClr val="7C96A1"/>
        </a:lt2>
        <a:accent1>
          <a:srgbClr val="96D3E5"/>
        </a:accent1>
        <a:accent2>
          <a:srgbClr val="FE7A27"/>
        </a:accent2>
        <a:accent3>
          <a:srgbClr val="FFFFFF"/>
        </a:accent3>
        <a:accent4>
          <a:srgbClr val="000000"/>
        </a:accent4>
        <a:accent5>
          <a:srgbClr val="C9E6F0"/>
        </a:accent5>
        <a:accent6>
          <a:srgbClr val="E66E22"/>
        </a:accent6>
        <a:hlink>
          <a:srgbClr val="4C4C4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7195F1C0989840B0AF893FFA0692E1" ma:contentTypeVersion="2" ma:contentTypeDescription="Create a new document." ma:contentTypeScope="" ma:versionID="403dbfd6a83d2dc32fe7a340520d7c02">
  <xsd:schema xmlns:xsd="http://www.w3.org/2001/XMLSchema" xmlns:xs="http://www.w3.org/2001/XMLSchema" xmlns:p="http://schemas.microsoft.com/office/2006/metadata/properties" xmlns:ns2="6429f7d9-867c-4ee5-99a9-62b9ed7ed69f" targetNamespace="http://schemas.microsoft.com/office/2006/metadata/properties" ma:root="true" ma:fieldsID="caccfc95161906cebc18a8f646f31da3" ns2:_="">
    <xsd:import namespace="6429f7d9-867c-4ee5-99a9-62b9ed7ed6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29f7d9-867c-4ee5-99a9-62b9ed7ed6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B5D97F-2D2A-4DCE-9FFA-636293DC2A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29f7d9-867c-4ee5-99a9-62b9ed7ed6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62CEE6-159A-44C4-B82C-7794F1C9A44A}">
  <ds:schemaRefs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dcmitype/"/>
    <ds:schemaRef ds:uri="6429f7d9-867c-4ee5-99a9-62b9ed7ed69f"/>
    <ds:schemaRef ds:uri="http://schemas.microsoft.com/office/2006/documentManagement/types"/>
  </ds:schemaRefs>
</ds:datastoreItem>
</file>

<file path=customXml/itemProps3.xml><?xml version="1.0" encoding="utf-8"?>
<ds:datastoreItem xmlns:ds="http://schemas.openxmlformats.org/officeDocument/2006/customXml" ds:itemID="{FD35B517-2CE0-45DE-93FC-5D92DCFD8C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56733</TotalTime>
  <Words>2984</Words>
  <Application>Microsoft Office PowerPoint</Application>
  <PresentationFormat>Widescreen</PresentationFormat>
  <Paragraphs>611</Paragraphs>
  <Slides>48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48</vt:i4>
      </vt:variant>
    </vt:vector>
  </HeadingPairs>
  <TitlesOfParts>
    <vt:vector size="68" baseType="lpstr">
      <vt:lpstr>Arial</vt:lpstr>
      <vt:lpstr>Calibri</vt:lpstr>
      <vt:lpstr>Helvetica</vt:lpstr>
      <vt:lpstr>Microsoft Sans Serif</vt:lpstr>
      <vt:lpstr>Söhne</vt:lpstr>
      <vt:lpstr>Symbol</vt:lpstr>
      <vt:lpstr>Carestream-Master-Presentation-Template-20160101</vt:lpstr>
      <vt:lpstr>11_Office Theme</vt:lpstr>
      <vt:lpstr>2017 CSH Confidential</vt:lpstr>
      <vt:lpstr>1_Carestream-Master-Presentation-Template-20160101</vt:lpstr>
      <vt:lpstr>2_Carestream-Master-Presentation-Template-20160101</vt:lpstr>
      <vt:lpstr>Legacy</vt:lpstr>
      <vt:lpstr>12_Office Theme</vt:lpstr>
      <vt:lpstr>3_Carestream-Master-Presentation-Template-20160101</vt:lpstr>
      <vt:lpstr>5_Carestream-Master-Presentation-Template-20160101</vt:lpstr>
      <vt:lpstr>4_Carestream-Master-Presentation-Template-20160101</vt:lpstr>
      <vt:lpstr>6_Carestream-Master-Presentation-Template-20160101</vt:lpstr>
      <vt:lpstr>7_Carestream-Master-Presentation-Template-20160101</vt:lpstr>
      <vt:lpstr>8_Carestream-Master-Presentation-Template-20160101</vt:lpstr>
      <vt:lpstr>13_Office Theme</vt:lpstr>
      <vt:lpstr>Image Suite V4  MR10 Overview</vt:lpstr>
      <vt:lpstr>Agenda</vt:lpstr>
      <vt:lpstr>Classic CR  Mammography Enhancements</vt:lpstr>
      <vt:lpstr>Classic CR Mammography Enhancements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Enhance Implant Processing Performance</vt:lpstr>
      <vt:lpstr>Enhance Implant Processing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Focus HD Support¹</vt:lpstr>
      <vt:lpstr>PowerPoint Presentation</vt:lpstr>
      <vt:lpstr>Automatic  DR LLI Stitching²</vt:lpstr>
      <vt:lpstr>PowerPoint Presentation</vt:lpstr>
      <vt:lpstr>Automatic DR LLI Stitching</vt:lpstr>
      <vt:lpstr>Automatic DR LLI Stitching</vt:lpstr>
      <vt:lpstr>Automatic DR LLI Stitching</vt:lpstr>
      <vt:lpstr>Automatic DR LLI Stitching</vt:lpstr>
      <vt:lpstr>Automatic DR LLI Stitching</vt:lpstr>
      <vt:lpstr>Automatic DR LLI Stitching</vt:lpstr>
      <vt:lpstr>Automatic DR LLI Stitching</vt:lpstr>
      <vt:lpstr>Automatic DR LLI Stitching</vt:lpstr>
      <vt:lpstr>Automatic DR LLI Stitching</vt:lpstr>
      <vt:lpstr>Automatic DR LLI Stitching</vt:lpstr>
      <vt:lpstr>Automatic DR LLI Stitching</vt:lpstr>
      <vt:lpstr>Automatic DR LLI Stitching</vt:lpstr>
      <vt:lpstr>Automatic DR LLI Stitching</vt:lpstr>
      <vt:lpstr>DR TQT SUPPORT </vt:lpstr>
      <vt:lpstr>PowerPoint Presentation</vt:lpstr>
      <vt:lpstr>Other Updates</vt:lpstr>
      <vt:lpstr>Other Changes</vt:lpstr>
      <vt:lpstr>Other Changes</vt:lpstr>
      <vt:lpstr>Resolved Issues</vt:lpstr>
      <vt:lpstr>Known Constraints</vt:lpstr>
      <vt:lpstr>Compatibility</vt:lpstr>
      <vt:lpstr>Compatibility</vt:lpstr>
      <vt:lpstr>Timeline</vt:lpstr>
      <vt:lpstr>Timeline (TBD)</vt:lpstr>
      <vt:lpstr>Resources</vt:lpstr>
      <vt:lpstr>Resources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Berry</dc:creator>
  <cp:lastModifiedBy>Diedra Kirk</cp:lastModifiedBy>
  <cp:revision>192</cp:revision>
  <dcterms:created xsi:type="dcterms:W3CDTF">2022-07-22T14:05:54Z</dcterms:created>
  <dcterms:modified xsi:type="dcterms:W3CDTF">2024-04-25T19:13:27Z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0x010100697195F1C0989840B0AF893FFA0692E1</vt:lpwstr>
  </property>
</Properties>
</file>